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898" r:id="rId1"/>
    <p:sldMasterId id="2147483916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7" r:id="rId4"/>
    <p:sldId id="258" r:id="rId5"/>
    <p:sldId id="343" r:id="rId6"/>
    <p:sldId id="345" r:id="rId7"/>
    <p:sldId id="276" r:id="rId8"/>
    <p:sldId id="328" r:id="rId9"/>
    <p:sldId id="314" r:id="rId10"/>
    <p:sldId id="346" r:id="rId11"/>
    <p:sldId id="344" r:id="rId12"/>
    <p:sldId id="347" r:id="rId13"/>
    <p:sldId id="312" r:id="rId14"/>
    <p:sldId id="264" r:id="rId15"/>
    <p:sldId id="315" r:id="rId16"/>
    <p:sldId id="348" r:id="rId17"/>
    <p:sldId id="316" r:id="rId18"/>
    <p:sldId id="349" r:id="rId19"/>
    <p:sldId id="308" r:id="rId20"/>
    <p:sldId id="266" r:id="rId21"/>
    <p:sldId id="337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26" r:id="rId31"/>
    <p:sldId id="325" r:id="rId32"/>
    <p:sldId id="338" r:id="rId33"/>
    <p:sldId id="340" r:id="rId34"/>
    <p:sldId id="341" r:id="rId35"/>
    <p:sldId id="342" r:id="rId36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-bruger" initials="Office" lastIdx="1" clrIdx="0"/>
  <p:cmAuthor id="2" name="René  Kjemtrup" initials="RK" lastIdx="1" clrIdx="1">
    <p:extLst>
      <p:ext uri="{19B8F6BF-5375-455C-9EA6-DF929625EA0E}">
        <p15:presenceInfo xmlns:p15="http://schemas.microsoft.com/office/powerpoint/2012/main" userId="S::detf@detf.dk::c700ee86-5a15-4763-ab15-e2e1387fc8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131"/>
    <a:srgbClr val="FF5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91" autoAdjust="0"/>
    <p:restoredTop sz="93553"/>
  </p:normalViewPr>
  <p:slideViewPr>
    <p:cSldViewPr snapToGrid="0" snapToObjects="1">
      <p:cViewPr varScale="1">
        <p:scale>
          <a:sx n="71" d="100"/>
          <a:sy n="71" d="100"/>
        </p:scale>
        <p:origin x="90" y="1020"/>
      </p:cViewPr>
      <p:guideLst/>
    </p:cSldViewPr>
  </p:slideViewPr>
  <p:outlineViewPr>
    <p:cViewPr>
      <p:scale>
        <a:sx n="33" d="100"/>
        <a:sy n="33" d="100"/>
      </p:scale>
      <p:origin x="0" y="-83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8.svg"/><Relationship Id="rId1" Type="http://schemas.openxmlformats.org/officeDocument/2006/relationships/image" Target="../media/image15.png"/><Relationship Id="rId6" Type="http://schemas.openxmlformats.org/officeDocument/2006/relationships/image" Target="../media/image12.svg"/><Relationship Id="rId5" Type="http://schemas.openxmlformats.org/officeDocument/2006/relationships/image" Target="../media/image1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62D6B-A8D1-40AC-B129-81C2EF3CAC4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7B89B88-847A-43B7-8DF7-EFFBF035488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cap="none" dirty="0" err="1"/>
            <a:t>Medlemsdelen</a:t>
          </a:r>
          <a:r>
            <a:rPr lang="en-US" sz="1400" cap="none" dirty="0"/>
            <a:t> </a:t>
          </a:r>
          <a:r>
            <a:rPr lang="en-US" sz="1400" cap="none" dirty="0" err="1"/>
            <a:t>flyttes</a:t>
          </a:r>
          <a:r>
            <a:rPr lang="en-US" sz="1400" cap="none" dirty="0"/>
            <a:t> </a:t>
          </a:r>
          <a:r>
            <a:rPr lang="en-US" sz="1400" cap="none" dirty="0" err="1"/>
            <a:t>til</a:t>
          </a:r>
          <a:r>
            <a:rPr lang="en-US" sz="1400" cap="none" dirty="0"/>
            <a:t> </a:t>
          </a:r>
          <a:r>
            <a:rPr lang="en-US" sz="1400" cap="none" dirty="0" err="1"/>
            <a:t>eksternt</a:t>
          </a:r>
          <a:r>
            <a:rPr lang="en-US" sz="1400" cap="none" dirty="0"/>
            <a:t> </a:t>
          </a:r>
          <a:r>
            <a:rPr lang="en-US" sz="1400" cap="none" dirty="0" err="1"/>
            <a:t>webhotel</a:t>
          </a:r>
          <a:endParaRPr lang="en-US" sz="1400" cap="none" dirty="0"/>
        </a:p>
      </dgm:t>
    </dgm:pt>
    <dgm:pt modelId="{71671D9F-0305-4B21-8C09-C0DC59CCD149}" type="parTrans" cxnId="{B5B01A94-D25B-4103-ABFF-707765B9B00C}">
      <dgm:prSet/>
      <dgm:spPr/>
      <dgm:t>
        <a:bodyPr/>
        <a:lstStyle/>
        <a:p>
          <a:endParaRPr lang="en-US"/>
        </a:p>
      </dgm:t>
    </dgm:pt>
    <dgm:pt modelId="{3E5B2518-2409-488F-8F36-2DB68921006A}" type="sibTrans" cxnId="{B5B01A94-D25B-4103-ABFF-707765B9B00C}">
      <dgm:prSet/>
      <dgm:spPr/>
      <dgm:t>
        <a:bodyPr/>
        <a:lstStyle/>
        <a:p>
          <a:endParaRPr lang="en-US"/>
        </a:p>
      </dgm:t>
    </dgm:pt>
    <dgm:pt modelId="{FC3AE5B7-762B-49CD-8F6D-CEC6B69F56A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cap="none" dirty="0"/>
            <a:t>META </a:t>
          </a:r>
          <a:r>
            <a:rPr lang="en-US" sz="1400" cap="none" dirty="0" err="1"/>
            <a:t>tekster</a:t>
          </a:r>
          <a:r>
            <a:rPr lang="en-US" sz="1400" cap="none" dirty="0"/>
            <a:t> </a:t>
          </a:r>
          <a:r>
            <a:rPr lang="en-US" sz="1400" cap="none" dirty="0" err="1"/>
            <a:t>og</a:t>
          </a:r>
          <a:r>
            <a:rPr lang="en-US" sz="1400" cap="none" dirty="0"/>
            <a:t> </a:t>
          </a:r>
          <a:r>
            <a:rPr lang="en-US" sz="1400" cap="none" dirty="0" err="1"/>
            <a:t>tekniske</a:t>
          </a:r>
          <a:r>
            <a:rPr lang="en-US" sz="1400" cap="none" dirty="0"/>
            <a:t> SEO </a:t>
          </a:r>
          <a:r>
            <a:rPr lang="en-US" sz="1400" cap="none" dirty="0" err="1"/>
            <a:t>forbedringer</a:t>
          </a:r>
          <a:r>
            <a:rPr lang="en-US" sz="1400" cap="none" dirty="0"/>
            <a:t> </a:t>
          </a:r>
        </a:p>
      </dgm:t>
    </dgm:pt>
    <dgm:pt modelId="{E5C52A65-DAB2-4E48-902B-E8F60A134913}" type="parTrans" cxnId="{733D7A89-72C6-42D7-8B1B-3432CBE42165}">
      <dgm:prSet/>
      <dgm:spPr/>
      <dgm:t>
        <a:bodyPr/>
        <a:lstStyle/>
        <a:p>
          <a:endParaRPr lang="en-US"/>
        </a:p>
      </dgm:t>
    </dgm:pt>
    <dgm:pt modelId="{240C22F7-4BBF-415C-8742-94F39258AF3C}" type="sibTrans" cxnId="{733D7A89-72C6-42D7-8B1B-3432CBE42165}">
      <dgm:prSet/>
      <dgm:spPr/>
      <dgm:t>
        <a:bodyPr/>
        <a:lstStyle/>
        <a:p>
          <a:endParaRPr lang="en-US"/>
        </a:p>
      </dgm:t>
    </dgm:pt>
    <dgm:pt modelId="{5110B3E3-A2E3-43FD-92F0-0DAF9E4FD98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cap="none" dirty="0" err="1"/>
            <a:t>Optimering</a:t>
          </a:r>
          <a:r>
            <a:rPr lang="en-US" sz="1400" cap="none" dirty="0"/>
            <a:t> </a:t>
          </a:r>
          <a:r>
            <a:rPr lang="en-US" sz="1400" cap="none" dirty="0" err="1"/>
            <a:t>af</a:t>
          </a:r>
          <a:r>
            <a:rPr lang="en-US" sz="1400" cap="none" dirty="0"/>
            <a:t> banner </a:t>
          </a:r>
          <a:r>
            <a:rPr lang="en-US" sz="1400" cap="none" dirty="0" err="1"/>
            <a:t>annoncering</a:t>
          </a:r>
          <a:endParaRPr lang="en-US" sz="1400" cap="none" dirty="0"/>
        </a:p>
      </dgm:t>
    </dgm:pt>
    <dgm:pt modelId="{8BC7353B-F2DA-4733-BCD7-B63AD92D8E77}" type="parTrans" cxnId="{F23F754E-6D39-48EA-83DA-E440265D1F7C}">
      <dgm:prSet/>
      <dgm:spPr/>
      <dgm:t>
        <a:bodyPr/>
        <a:lstStyle/>
        <a:p>
          <a:endParaRPr lang="en-US"/>
        </a:p>
      </dgm:t>
    </dgm:pt>
    <dgm:pt modelId="{23498CFC-F1EE-49D6-B99D-E220E2423A00}" type="sibTrans" cxnId="{F23F754E-6D39-48EA-83DA-E440265D1F7C}">
      <dgm:prSet/>
      <dgm:spPr/>
      <dgm:t>
        <a:bodyPr/>
        <a:lstStyle/>
        <a:p>
          <a:endParaRPr lang="en-US"/>
        </a:p>
      </dgm:t>
    </dgm:pt>
    <dgm:pt modelId="{F932651F-D170-4295-963B-702D720ADE1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cap="none" dirty="0"/>
            <a:t>Redesign </a:t>
          </a:r>
          <a:r>
            <a:rPr lang="en-US" sz="1400" cap="none" dirty="0" err="1"/>
            <a:t>af</a:t>
          </a:r>
          <a:r>
            <a:rPr lang="en-US" sz="1400" cap="none" dirty="0"/>
            <a:t> </a:t>
          </a:r>
          <a:r>
            <a:rPr lang="en-US" sz="1400" cap="none" dirty="0" err="1"/>
            <a:t>forsiden</a:t>
          </a:r>
          <a:endParaRPr lang="en-US" sz="1400" cap="none" dirty="0"/>
        </a:p>
      </dgm:t>
    </dgm:pt>
    <dgm:pt modelId="{DAD83F0E-1B6D-4C76-B861-2986C346F570}" type="parTrans" cxnId="{CD8911E4-407F-4432-9A50-79D500795280}">
      <dgm:prSet/>
      <dgm:spPr/>
      <dgm:t>
        <a:bodyPr/>
        <a:lstStyle/>
        <a:p>
          <a:endParaRPr lang="en-US"/>
        </a:p>
      </dgm:t>
    </dgm:pt>
    <dgm:pt modelId="{5F5C4548-7FDE-45BA-A4B1-DBB5847ECB7C}" type="sibTrans" cxnId="{CD8911E4-407F-4432-9A50-79D500795280}">
      <dgm:prSet/>
      <dgm:spPr/>
      <dgm:t>
        <a:bodyPr/>
        <a:lstStyle/>
        <a:p>
          <a:endParaRPr lang="en-US"/>
        </a:p>
      </dgm:t>
    </dgm:pt>
    <dgm:pt modelId="{5B77E97A-AA22-466D-A1C8-1416CF02B14C}" type="pres">
      <dgm:prSet presAssocID="{3C262D6B-A8D1-40AC-B129-81C2EF3CAC43}" presName="root" presStyleCnt="0">
        <dgm:presLayoutVars>
          <dgm:dir/>
          <dgm:resizeHandles val="exact"/>
        </dgm:presLayoutVars>
      </dgm:prSet>
      <dgm:spPr/>
    </dgm:pt>
    <dgm:pt modelId="{179FA5E7-1A24-4E29-A9E4-2F53629D775A}" type="pres">
      <dgm:prSet presAssocID="{07B89B88-847A-43B7-8DF7-EFFBF0354881}" presName="compNode" presStyleCnt="0"/>
      <dgm:spPr/>
    </dgm:pt>
    <dgm:pt modelId="{5E88F582-82AB-4B75-A5AB-DB6AB30362A0}" type="pres">
      <dgm:prSet presAssocID="{07B89B88-847A-43B7-8DF7-EFFBF0354881}" presName="iconBgRect" presStyleLbl="bgShp" presStyleIdx="0" presStyleCnt="4"/>
      <dgm:spPr/>
    </dgm:pt>
    <dgm:pt modelId="{C4494932-87B2-4DEF-8554-22D01FB84637}" type="pres">
      <dgm:prSet presAssocID="{07B89B88-847A-43B7-8DF7-EFFBF035488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åle"/>
        </a:ext>
      </dgm:extLst>
    </dgm:pt>
    <dgm:pt modelId="{A5577EB6-5EAC-4551-9EAA-C42FD5EDEC05}" type="pres">
      <dgm:prSet presAssocID="{07B89B88-847A-43B7-8DF7-EFFBF0354881}" presName="spaceRect" presStyleCnt="0"/>
      <dgm:spPr/>
    </dgm:pt>
    <dgm:pt modelId="{CF1AE680-0217-448C-8ED7-1C332419FFB2}" type="pres">
      <dgm:prSet presAssocID="{07B89B88-847A-43B7-8DF7-EFFBF0354881}" presName="textRect" presStyleLbl="revTx" presStyleIdx="0" presStyleCnt="4" custScaleY="128450">
        <dgm:presLayoutVars>
          <dgm:chMax val="1"/>
          <dgm:chPref val="1"/>
        </dgm:presLayoutVars>
      </dgm:prSet>
      <dgm:spPr/>
    </dgm:pt>
    <dgm:pt modelId="{0ADE8D5D-9E82-4EB5-9FE8-A99012E0A1CB}" type="pres">
      <dgm:prSet presAssocID="{3E5B2518-2409-488F-8F36-2DB68921006A}" presName="sibTrans" presStyleCnt="0"/>
      <dgm:spPr/>
    </dgm:pt>
    <dgm:pt modelId="{61A3DCB7-0767-4EA9-A290-6D7EB3F7DD1C}" type="pres">
      <dgm:prSet presAssocID="{FC3AE5B7-762B-49CD-8F6D-CEC6B69F56A7}" presName="compNode" presStyleCnt="0"/>
      <dgm:spPr/>
    </dgm:pt>
    <dgm:pt modelId="{B05D4652-0CF9-463A-8709-EF10FDE902EF}" type="pres">
      <dgm:prSet presAssocID="{FC3AE5B7-762B-49CD-8F6D-CEC6B69F56A7}" presName="iconBgRect" presStyleLbl="bgShp" presStyleIdx="1" presStyleCnt="4"/>
      <dgm:spPr/>
    </dgm:pt>
    <dgm:pt modelId="{D9069678-EB12-470F-BF8B-02E19CBED839}" type="pres">
      <dgm:prSet presAssocID="{FC3AE5B7-762B-49CD-8F6D-CEC6B69F56A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øjlediagram med opadgående tendens"/>
        </a:ext>
      </dgm:extLst>
    </dgm:pt>
    <dgm:pt modelId="{12664AD5-CA1E-44DB-A2D7-A77C80581020}" type="pres">
      <dgm:prSet presAssocID="{FC3AE5B7-762B-49CD-8F6D-CEC6B69F56A7}" presName="spaceRect" presStyleCnt="0"/>
      <dgm:spPr/>
    </dgm:pt>
    <dgm:pt modelId="{3F212F0B-FFDA-4D80-8453-5CC923AF25C2}" type="pres">
      <dgm:prSet presAssocID="{FC3AE5B7-762B-49CD-8F6D-CEC6B69F56A7}" presName="textRect" presStyleLbl="revTx" presStyleIdx="1" presStyleCnt="4" custScaleY="114030">
        <dgm:presLayoutVars>
          <dgm:chMax val="1"/>
          <dgm:chPref val="1"/>
        </dgm:presLayoutVars>
      </dgm:prSet>
      <dgm:spPr/>
    </dgm:pt>
    <dgm:pt modelId="{445964EB-F3DE-439C-8E2B-57969FF40EB5}" type="pres">
      <dgm:prSet presAssocID="{240C22F7-4BBF-415C-8742-94F39258AF3C}" presName="sibTrans" presStyleCnt="0"/>
      <dgm:spPr/>
    </dgm:pt>
    <dgm:pt modelId="{943AC80A-018C-4EF6-9F1E-08AAE3BF1D52}" type="pres">
      <dgm:prSet presAssocID="{5110B3E3-A2E3-43FD-92F0-0DAF9E4FD98F}" presName="compNode" presStyleCnt="0"/>
      <dgm:spPr/>
    </dgm:pt>
    <dgm:pt modelId="{6A91E3EA-8CBB-4038-9757-899B643B947D}" type="pres">
      <dgm:prSet presAssocID="{5110B3E3-A2E3-43FD-92F0-0DAF9E4FD98F}" presName="iconBgRect" presStyleLbl="bgShp" presStyleIdx="2" presStyleCnt="4"/>
      <dgm:spPr/>
    </dgm:pt>
    <dgm:pt modelId="{1AE2C5AB-3934-483F-8C67-DE40C1DCAFFC}" type="pres">
      <dgm:prSet presAssocID="{5110B3E3-A2E3-43FD-92F0-0DAF9E4FD98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skning"/>
        </a:ext>
      </dgm:extLst>
    </dgm:pt>
    <dgm:pt modelId="{C784774A-9E26-449B-99E7-93601BCAC167}" type="pres">
      <dgm:prSet presAssocID="{5110B3E3-A2E3-43FD-92F0-0DAF9E4FD98F}" presName="spaceRect" presStyleCnt="0"/>
      <dgm:spPr/>
    </dgm:pt>
    <dgm:pt modelId="{321CE60C-50B4-4F7D-88A4-99AD47B28315}" type="pres">
      <dgm:prSet presAssocID="{5110B3E3-A2E3-43FD-92F0-0DAF9E4FD98F}" presName="textRect" presStyleLbl="revTx" presStyleIdx="2" presStyleCnt="4">
        <dgm:presLayoutVars>
          <dgm:chMax val="1"/>
          <dgm:chPref val="1"/>
        </dgm:presLayoutVars>
      </dgm:prSet>
      <dgm:spPr/>
    </dgm:pt>
    <dgm:pt modelId="{86AC7626-981E-4A90-A56A-E03AB32D8944}" type="pres">
      <dgm:prSet presAssocID="{23498CFC-F1EE-49D6-B99D-E220E2423A00}" presName="sibTrans" presStyleCnt="0"/>
      <dgm:spPr/>
    </dgm:pt>
    <dgm:pt modelId="{0E8A8E4D-5E68-4A3C-AA7C-A9AD19FEA7DF}" type="pres">
      <dgm:prSet presAssocID="{F932651F-D170-4295-963B-702D720ADE1D}" presName="compNode" presStyleCnt="0"/>
      <dgm:spPr/>
    </dgm:pt>
    <dgm:pt modelId="{AC47EFE4-EA1D-4337-8AA6-7FAD80059659}" type="pres">
      <dgm:prSet presAssocID="{F932651F-D170-4295-963B-702D720ADE1D}" presName="iconBgRect" presStyleLbl="bgShp" presStyleIdx="3" presStyleCnt="4"/>
      <dgm:spPr/>
    </dgm:pt>
    <dgm:pt modelId="{3DEF4BF0-1F3F-4AC5-8A8D-934E11923411}" type="pres">
      <dgm:prSet presAssocID="{F932651F-D170-4295-963B-702D720ADE1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eal"/>
        </a:ext>
      </dgm:extLst>
    </dgm:pt>
    <dgm:pt modelId="{0E5C9B5D-33B4-4DEE-ABFD-69E342777127}" type="pres">
      <dgm:prSet presAssocID="{F932651F-D170-4295-963B-702D720ADE1D}" presName="spaceRect" presStyleCnt="0"/>
      <dgm:spPr/>
    </dgm:pt>
    <dgm:pt modelId="{6AEE8E58-5013-4E60-8FAF-21B4AEF4EBF4}" type="pres">
      <dgm:prSet presAssocID="{F932651F-D170-4295-963B-702D720ADE1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27A3C0F-33F2-1341-8DB6-F5B736F9A4EE}" type="presOf" srcId="{07B89B88-847A-43B7-8DF7-EFFBF0354881}" destId="{CF1AE680-0217-448C-8ED7-1C332419FFB2}" srcOrd="0" destOrd="0" presId="urn:microsoft.com/office/officeart/2018/5/layout/IconCircleLabelList"/>
    <dgm:cxn modelId="{5938A610-1247-4740-B492-060C920BE967}" type="presOf" srcId="{F932651F-D170-4295-963B-702D720ADE1D}" destId="{6AEE8E58-5013-4E60-8FAF-21B4AEF4EBF4}" srcOrd="0" destOrd="0" presId="urn:microsoft.com/office/officeart/2018/5/layout/IconCircleLabelList"/>
    <dgm:cxn modelId="{062EE926-7C2D-ED48-A90D-F9ACE5610F6D}" type="presOf" srcId="{FC3AE5B7-762B-49CD-8F6D-CEC6B69F56A7}" destId="{3F212F0B-FFDA-4D80-8453-5CC923AF25C2}" srcOrd="0" destOrd="0" presId="urn:microsoft.com/office/officeart/2018/5/layout/IconCircleLabelList"/>
    <dgm:cxn modelId="{F23F754E-6D39-48EA-83DA-E440265D1F7C}" srcId="{3C262D6B-A8D1-40AC-B129-81C2EF3CAC43}" destId="{5110B3E3-A2E3-43FD-92F0-0DAF9E4FD98F}" srcOrd="2" destOrd="0" parTransId="{8BC7353B-F2DA-4733-BCD7-B63AD92D8E77}" sibTransId="{23498CFC-F1EE-49D6-B99D-E220E2423A00}"/>
    <dgm:cxn modelId="{733D7A89-72C6-42D7-8B1B-3432CBE42165}" srcId="{3C262D6B-A8D1-40AC-B129-81C2EF3CAC43}" destId="{FC3AE5B7-762B-49CD-8F6D-CEC6B69F56A7}" srcOrd="1" destOrd="0" parTransId="{E5C52A65-DAB2-4E48-902B-E8F60A134913}" sibTransId="{240C22F7-4BBF-415C-8742-94F39258AF3C}"/>
    <dgm:cxn modelId="{B5B01A94-D25B-4103-ABFF-707765B9B00C}" srcId="{3C262D6B-A8D1-40AC-B129-81C2EF3CAC43}" destId="{07B89B88-847A-43B7-8DF7-EFFBF0354881}" srcOrd="0" destOrd="0" parTransId="{71671D9F-0305-4B21-8C09-C0DC59CCD149}" sibTransId="{3E5B2518-2409-488F-8F36-2DB68921006A}"/>
    <dgm:cxn modelId="{A42CCDBB-2C4B-AC48-8B50-D12138B48D1E}" type="presOf" srcId="{5110B3E3-A2E3-43FD-92F0-0DAF9E4FD98F}" destId="{321CE60C-50B4-4F7D-88A4-99AD47B28315}" srcOrd="0" destOrd="0" presId="urn:microsoft.com/office/officeart/2018/5/layout/IconCircleLabelList"/>
    <dgm:cxn modelId="{24E940C3-8E46-1742-894F-B6EBB847EDD2}" type="presOf" srcId="{3C262D6B-A8D1-40AC-B129-81C2EF3CAC43}" destId="{5B77E97A-AA22-466D-A1C8-1416CF02B14C}" srcOrd="0" destOrd="0" presId="urn:microsoft.com/office/officeart/2018/5/layout/IconCircleLabelList"/>
    <dgm:cxn modelId="{CD8911E4-407F-4432-9A50-79D500795280}" srcId="{3C262D6B-A8D1-40AC-B129-81C2EF3CAC43}" destId="{F932651F-D170-4295-963B-702D720ADE1D}" srcOrd="3" destOrd="0" parTransId="{DAD83F0E-1B6D-4C76-B861-2986C346F570}" sibTransId="{5F5C4548-7FDE-45BA-A4B1-DBB5847ECB7C}"/>
    <dgm:cxn modelId="{8B61A045-223D-6643-86DA-F8D8F4946DFE}" type="presParOf" srcId="{5B77E97A-AA22-466D-A1C8-1416CF02B14C}" destId="{179FA5E7-1A24-4E29-A9E4-2F53629D775A}" srcOrd="0" destOrd="0" presId="urn:microsoft.com/office/officeart/2018/5/layout/IconCircleLabelList"/>
    <dgm:cxn modelId="{D63A1C61-CF9C-3B42-B499-384A38D1E99B}" type="presParOf" srcId="{179FA5E7-1A24-4E29-A9E4-2F53629D775A}" destId="{5E88F582-82AB-4B75-A5AB-DB6AB30362A0}" srcOrd="0" destOrd="0" presId="urn:microsoft.com/office/officeart/2018/5/layout/IconCircleLabelList"/>
    <dgm:cxn modelId="{E1DCB379-31AE-654B-9B85-9CB94F9D3BE0}" type="presParOf" srcId="{179FA5E7-1A24-4E29-A9E4-2F53629D775A}" destId="{C4494932-87B2-4DEF-8554-22D01FB84637}" srcOrd="1" destOrd="0" presId="urn:microsoft.com/office/officeart/2018/5/layout/IconCircleLabelList"/>
    <dgm:cxn modelId="{8C65F19D-0A64-6F47-BB60-CF7D19AE5A7A}" type="presParOf" srcId="{179FA5E7-1A24-4E29-A9E4-2F53629D775A}" destId="{A5577EB6-5EAC-4551-9EAA-C42FD5EDEC05}" srcOrd="2" destOrd="0" presId="urn:microsoft.com/office/officeart/2018/5/layout/IconCircleLabelList"/>
    <dgm:cxn modelId="{FE364B11-04F6-D441-9358-668BCD77BA8D}" type="presParOf" srcId="{179FA5E7-1A24-4E29-A9E4-2F53629D775A}" destId="{CF1AE680-0217-448C-8ED7-1C332419FFB2}" srcOrd="3" destOrd="0" presId="urn:microsoft.com/office/officeart/2018/5/layout/IconCircleLabelList"/>
    <dgm:cxn modelId="{F049AF51-4673-8E44-9A46-F2F7338BB2CB}" type="presParOf" srcId="{5B77E97A-AA22-466D-A1C8-1416CF02B14C}" destId="{0ADE8D5D-9E82-4EB5-9FE8-A99012E0A1CB}" srcOrd="1" destOrd="0" presId="urn:microsoft.com/office/officeart/2018/5/layout/IconCircleLabelList"/>
    <dgm:cxn modelId="{C753F4DE-B67B-3744-B801-5A7A16704E99}" type="presParOf" srcId="{5B77E97A-AA22-466D-A1C8-1416CF02B14C}" destId="{61A3DCB7-0767-4EA9-A290-6D7EB3F7DD1C}" srcOrd="2" destOrd="0" presId="urn:microsoft.com/office/officeart/2018/5/layout/IconCircleLabelList"/>
    <dgm:cxn modelId="{28C09400-D7D4-8D44-AC90-B2EB0134378C}" type="presParOf" srcId="{61A3DCB7-0767-4EA9-A290-6D7EB3F7DD1C}" destId="{B05D4652-0CF9-463A-8709-EF10FDE902EF}" srcOrd="0" destOrd="0" presId="urn:microsoft.com/office/officeart/2018/5/layout/IconCircleLabelList"/>
    <dgm:cxn modelId="{6945BCF6-ECAB-4644-ADE4-E7427665411D}" type="presParOf" srcId="{61A3DCB7-0767-4EA9-A290-6D7EB3F7DD1C}" destId="{D9069678-EB12-470F-BF8B-02E19CBED839}" srcOrd="1" destOrd="0" presId="urn:microsoft.com/office/officeart/2018/5/layout/IconCircleLabelList"/>
    <dgm:cxn modelId="{B17166F8-D6BA-BE46-9630-3565282AF412}" type="presParOf" srcId="{61A3DCB7-0767-4EA9-A290-6D7EB3F7DD1C}" destId="{12664AD5-CA1E-44DB-A2D7-A77C80581020}" srcOrd="2" destOrd="0" presId="urn:microsoft.com/office/officeart/2018/5/layout/IconCircleLabelList"/>
    <dgm:cxn modelId="{37F9BE92-1528-E142-85CA-6F59ACDF554B}" type="presParOf" srcId="{61A3DCB7-0767-4EA9-A290-6D7EB3F7DD1C}" destId="{3F212F0B-FFDA-4D80-8453-5CC923AF25C2}" srcOrd="3" destOrd="0" presId="urn:microsoft.com/office/officeart/2018/5/layout/IconCircleLabelList"/>
    <dgm:cxn modelId="{73B211EB-8061-EE4E-821F-6B2AEBE8D179}" type="presParOf" srcId="{5B77E97A-AA22-466D-A1C8-1416CF02B14C}" destId="{445964EB-F3DE-439C-8E2B-57969FF40EB5}" srcOrd="3" destOrd="0" presId="urn:microsoft.com/office/officeart/2018/5/layout/IconCircleLabelList"/>
    <dgm:cxn modelId="{44956028-5EA9-8D4D-974C-E7364A73B01B}" type="presParOf" srcId="{5B77E97A-AA22-466D-A1C8-1416CF02B14C}" destId="{943AC80A-018C-4EF6-9F1E-08AAE3BF1D52}" srcOrd="4" destOrd="0" presId="urn:microsoft.com/office/officeart/2018/5/layout/IconCircleLabelList"/>
    <dgm:cxn modelId="{662B58E9-8FBB-4144-BDB2-89D67C0F80EE}" type="presParOf" srcId="{943AC80A-018C-4EF6-9F1E-08AAE3BF1D52}" destId="{6A91E3EA-8CBB-4038-9757-899B643B947D}" srcOrd="0" destOrd="0" presId="urn:microsoft.com/office/officeart/2018/5/layout/IconCircleLabelList"/>
    <dgm:cxn modelId="{E47B047F-C290-EC40-B646-27313E7F808E}" type="presParOf" srcId="{943AC80A-018C-4EF6-9F1E-08AAE3BF1D52}" destId="{1AE2C5AB-3934-483F-8C67-DE40C1DCAFFC}" srcOrd="1" destOrd="0" presId="urn:microsoft.com/office/officeart/2018/5/layout/IconCircleLabelList"/>
    <dgm:cxn modelId="{7C112CE2-266E-9C45-BCB8-36FECF16A0F3}" type="presParOf" srcId="{943AC80A-018C-4EF6-9F1E-08AAE3BF1D52}" destId="{C784774A-9E26-449B-99E7-93601BCAC167}" srcOrd="2" destOrd="0" presId="urn:microsoft.com/office/officeart/2018/5/layout/IconCircleLabelList"/>
    <dgm:cxn modelId="{B7FCAE2F-378E-DA48-89A8-5291764EAA71}" type="presParOf" srcId="{943AC80A-018C-4EF6-9F1E-08AAE3BF1D52}" destId="{321CE60C-50B4-4F7D-88A4-99AD47B28315}" srcOrd="3" destOrd="0" presId="urn:microsoft.com/office/officeart/2018/5/layout/IconCircleLabelList"/>
    <dgm:cxn modelId="{B8EC965A-01BE-7D49-A66F-46C60507F7A3}" type="presParOf" srcId="{5B77E97A-AA22-466D-A1C8-1416CF02B14C}" destId="{86AC7626-981E-4A90-A56A-E03AB32D8944}" srcOrd="5" destOrd="0" presId="urn:microsoft.com/office/officeart/2018/5/layout/IconCircleLabelList"/>
    <dgm:cxn modelId="{E80AFDF8-52EB-F847-B146-06D74A8F79EC}" type="presParOf" srcId="{5B77E97A-AA22-466D-A1C8-1416CF02B14C}" destId="{0E8A8E4D-5E68-4A3C-AA7C-A9AD19FEA7DF}" srcOrd="6" destOrd="0" presId="urn:microsoft.com/office/officeart/2018/5/layout/IconCircleLabelList"/>
    <dgm:cxn modelId="{82D5BC6B-3129-C642-B48C-6A06560D2CD7}" type="presParOf" srcId="{0E8A8E4D-5E68-4A3C-AA7C-A9AD19FEA7DF}" destId="{AC47EFE4-EA1D-4337-8AA6-7FAD80059659}" srcOrd="0" destOrd="0" presId="urn:microsoft.com/office/officeart/2018/5/layout/IconCircleLabelList"/>
    <dgm:cxn modelId="{6EC3A9B7-AFCD-E346-8B68-8211D8B862B3}" type="presParOf" srcId="{0E8A8E4D-5E68-4A3C-AA7C-A9AD19FEA7DF}" destId="{3DEF4BF0-1F3F-4AC5-8A8D-934E11923411}" srcOrd="1" destOrd="0" presId="urn:microsoft.com/office/officeart/2018/5/layout/IconCircleLabelList"/>
    <dgm:cxn modelId="{67C7F357-7204-954F-8E26-0AED0D6A921E}" type="presParOf" srcId="{0E8A8E4D-5E68-4A3C-AA7C-A9AD19FEA7DF}" destId="{0E5C9B5D-33B4-4DEE-ABFD-69E342777127}" srcOrd="2" destOrd="0" presId="urn:microsoft.com/office/officeart/2018/5/layout/IconCircleLabelList"/>
    <dgm:cxn modelId="{5DEB9D99-46EC-3846-8545-8395D8844DB8}" type="presParOf" srcId="{0E8A8E4D-5E68-4A3C-AA7C-A9AD19FEA7DF}" destId="{6AEE8E58-5013-4E60-8FAF-21B4AEF4EBF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8F582-82AB-4B75-A5AB-DB6AB30362A0}">
      <dsp:nvSpPr>
        <dsp:cNvPr id="0" name=""/>
        <dsp:cNvSpPr/>
      </dsp:nvSpPr>
      <dsp:spPr>
        <a:xfrm>
          <a:off x="718778" y="2032"/>
          <a:ext cx="922148" cy="92214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94932-87B2-4DEF-8554-22D01FB84637}">
      <dsp:nvSpPr>
        <dsp:cNvPr id="0" name=""/>
        <dsp:cNvSpPr/>
      </dsp:nvSpPr>
      <dsp:spPr>
        <a:xfrm>
          <a:off x="915301" y="198555"/>
          <a:ext cx="529101" cy="5291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AE680-0217-448C-8ED7-1C332419FFB2}">
      <dsp:nvSpPr>
        <dsp:cNvPr id="0" name=""/>
        <dsp:cNvSpPr/>
      </dsp:nvSpPr>
      <dsp:spPr>
        <a:xfrm>
          <a:off x="423993" y="1125390"/>
          <a:ext cx="1511718" cy="776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dirty="0" err="1"/>
            <a:t>Medlemsdelen</a:t>
          </a:r>
          <a:r>
            <a:rPr lang="en-US" sz="1400" kern="1200" cap="none" dirty="0"/>
            <a:t> </a:t>
          </a:r>
          <a:r>
            <a:rPr lang="en-US" sz="1400" kern="1200" cap="none" dirty="0" err="1"/>
            <a:t>flyttes</a:t>
          </a:r>
          <a:r>
            <a:rPr lang="en-US" sz="1400" kern="1200" cap="none" dirty="0"/>
            <a:t> </a:t>
          </a:r>
          <a:r>
            <a:rPr lang="en-US" sz="1400" kern="1200" cap="none" dirty="0" err="1"/>
            <a:t>til</a:t>
          </a:r>
          <a:r>
            <a:rPr lang="en-US" sz="1400" kern="1200" cap="none" dirty="0"/>
            <a:t> </a:t>
          </a:r>
          <a:r>
            <a:rPr lang="en-US" sz="1400" kern="1200" cap="none" dirty="0" err="1"/>
            <a:t>eksternt</a:t>
          </a:r>
          <a:r>
            <a:rPr lang="en-US" sz="1400" kern="1200" cap="none" dirty="0"/>
            <a:t> </a:t>
          </a:r>
          <a:r>
            <a:rPr lang="en-US" sz="1400" kern="1200" cap="none" dirty="0" err="1"/>
            <a:t>webhotel</a:t>
          </a:r>
          <a:endParaRPr lang="en-US" sz="1400" kern="1200" cap="none" dirty="0"/>
        </a:p>
      </dsp:txBody>
      <dsp:txXfrm>
        <a:off x="423993" y="1125390"/>
        <a:ext cx="1511718" cy="776721"/>
      </dsp:txXfrm>
    </dsp:sp>
    <dsp:sp modelId="{B05D4652-0CF9-463A-8709-EF10FDE902EF}">
      <dsp:nvSpPr>
        <dsp:cNvPr id="0" name=""/>
        <dsp:cNvSpPr/>
      </dsp:nvSpPr>
      <dsp:spPr>
        <a:xfrm>
          <a:off x="2495048" y="23831"/>
          <a:ext cx="922148" cy="92214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69678-EB12-470F-BF8B-02E19CBED839}">
      <dsp:nvSpPr>
        <dsp:cNvPr id="0" name=""/>
        <dsp:cNvSpPr/>
      </dsp:nvSpPr>
      <dsp:spPr>
        <a:xfrm>
          <a:off x="2691571" y="220354"/>
          <a:ext cx="529101" cy="5291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12F0B-FFDA-4D80-8453-5CC923AF25C2}">
      <dsp:nvSpPr>
        <dsp:cNvPr id="0" name=""/>
        <dsp:cNvSpPr/>
      </dsp:nvSpPr>
      <dsp:spPr>
        <a:xfrm>
          <a:off x="2200262" y="1190787"/>
          <a:ext cx="1511718" cy="689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dirty="0"/>
            <a:t>META </a:t>
          </a:r>
          <a:r>
            <a:rPr lang="en-US" sz="1400" kern="1200" cap="none" dirty="0" err="1"/>
            <a:t>tekster</a:t>
          </a:r>
          <a:r>
            <a:rPr lang="en-US" sz="1400" kern="1200" cap="none" dirty="0"/>
            <a:t> </a:t>
          </a:r>
          <a:r>
            <a:rPr lang="en-US" sz="1400" kern="1200" cap="none" dirty="0" err="1"/>
            <a:t>og</a:t>
          </a:r>
          <a:r>
            <a:rPr lang="en-US" sz="1400" kern="1200" cap="none" dirty="0"/>
            <a:t> </a:t>
          </a:r>
          <a:r>
            <a:rPr lang="en-US" sz="1400" kern="1200" cap="none" dirty="0" err="1"/>
            <a:t>tekniske</a:t>
          </a:r>
          <a:r>
            <a:rPr lang="en-US" sz="1400" kern="1200" cap="none" dirty="0"/>
            <a:t> SEO </a:t>
          </a:r>
          <a:r>
            <a:rPr lang="en-US" sz="1400" kern="1200" cap="none" dirty="0" err="1"/>
            <a:t>forbedringer</a:t>
          </a:r>
          <a:r>
            <a:rPr lang="en-US" sz="1400" kern="1200" cap="none" dirty="0"/>
            <a:t> </a:t>
          </a:r>
        </a:p>
      </dsp:txBody>
      <dsp:txXfrm>
        <a:off x="2200262" y="1190787"/>
        <a:ext cx="1511718" cy="689525"/>
      </dsp:txXfrm>
    </dsp:sp>
    <dsp:sp modelId="{6A91E3EA-8CBB-4038-9757-899B643B947D}">
      <dsp:nvSpPr>
        <dsp:cNvPr id="0" name=""/>
        <dsp:cNvSpPr/>
      </dsp:nvSpPr>
      <dsp:spPr>
        <a:xfrm>
          <a:off x="718778" y="2280041"/>
          <a:ext cx="922148" cy="92214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2C5AB-3934-483F-8C67-DE40C1DCAFFC}">
      <dsp:nvSpPr>
        <dsp:cNvPr id="0" name=""/>
        <dsp:cNvSpPr/>
      </dsp:nvSpPr>
      <dsp:spPr>
        <a:xfrm>
          <a:off x="915301" y="2476564"/>
          <a:ext cx="529101" cy="5291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CE60C-50B4-4F7D-88A4-99AD47B28315}">
      <dsp:nvSpPr>
        <dsp:cNvPr id="0" name=""/>
        <dsp:cNvSpPr/>
      </dsp:nvSpPr>
      <dsp:spPr>
        <a:xfrm>
          <a:off x="423993" y="3489416"/>
          <a:ext cx="1511718" cy="60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dirty="0" err="1"/>
            <a:t>Optimering</a:t>
          </a:r>
          <a:r>
            <a:rPr lang="en-US" sz="1400" kern="1200" cap="none" dirty="0"/>
            <a:t> </a:t>
          </a:r>
          <a:r>
            <a:rPr lang="en-US" sz="1400" kern="1200" cap="none" dirty="0" err="1"/>
            <a:t>af</a:t>
          </a:r>
          <a:r>
            <a:rPr lang="en-US" sz="1400" kern="1200" cap="none" dirty="0"/>
            <a:t> banner </a:t>
          </a:r>
          <a:r>
            <a:rPr lang="en-US" sz="1400" kern="1200" cap="none" dirty="0" err="1"/>
            <a:t>annoncering</a:t>
          </a:r>
          <a:endParaRPr lang="en-US" sz="1400" kern="1200" cap="none" dirty="0"/>
        </a:p>
      </dsp:txBody>
      <dsp:txXfrm>
        <a:off x="423993" y="3489416"/>
        <a:ext cx="1511718" cy="604687"/>
      </dsp:txXfrm>
    </dsp:sp>
    <dsp:sp modelId="{AC47EFE4-EA1D-4337-8AA6-7FAD80059659}">
      <dsp:nvSpPr>
        <dsp:cNvPr id="0" name=""/>
        <dsp:cNvSpPr/>
      </dsp:nvSpPr>
      <dsp:spPr>
        <a:xfrm>
          <a:off x="2495048" y="2280041"/>
          <a:ext cx="922148" cy="92214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F4BF0-1F3F-4AC5-8A8D-934E11923411}">
      <dsp:nvSpPr>
        <dsp:cNvPr id="0" name=""/>
        <dsp:cNvSpPr/>
      </dsp:nvSpPr>
      <dsp:spPr>
        <a:xfrm>
          <a:off x="2691571" y="2476564"/>
          <a:ext cx="529101" cy="5291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E8E58-5013-4E60-8FAF-21B4AEF4EBF4}">
      <dsp:nvSpPr>
        <dsp:cNvPr id="0" name=""/>
        <dsp:cNvSpPr/>
      </dsp:nvSpPr>
      <dsp:spPr>
        <a:xfrm>
          <a:off x="2200262" y="3489416"/>
          <a:ext cx="1511718" cy="60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dirty="0"/>
            <a:t>Redesign </a:t>
          </a:r>
          <a:r>
            <a:rPr lang="en-US" sz="1400" kern="1200" cap="none" dirty="0" err="1"/>
            <a:t>af</a:t>
          </a:r>
          <a:r>
            <a:rPr lang="en-US" sz="1400" kern="1200" cap="none" dirty="0"/>
            <a:t> </a:t>
          </a:r>
          <a:r>
            <a:rPr lang="en-US" sz="1400" kern="1200" cap="none" dirty="0" err="1"/>
            <a:t>forsiden</a:t>
          </a:r>
          <a:endParaRPr lang="en-US" sz="1400" kern="1200" cap="none" dirty="0"/>
        </a:p>
      </dsp:txBody>
      <dsp:txXfrm>
        <a:off x="2200262" y="3489416"/>
        <a:ext cx="1511718" cy="604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24ABF-D224-D543-B60A-918C89FEE452}" type="datetimeFigureOut">
              <a:rPr lang="da-DK" smtClean="0"/>
              <a:t>27-03-2020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B8AC2-B2B0-E844-86FE-418A5AD1AA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38804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9D518-F9D0-8D43-8D20-A0EEEC772D87}" type="datetimeFigureOut">
              <a:rPr lang="da-DK" smtClean="0"/>
              <a:t>27-03-2020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FDFD5-146F-A142-A717-755665ED8D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67179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985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4690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4072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, 2</a:t>
            </a:r>
          </a:p>
          <a:p>
            <a:r>
              <a:rPr lang="da-DK" dirty="0"/>
              <a:t>FA-, Brabrand </a:t>
            </a:r>
          </a:p>
        </p:txBody>
      </p:sp>
    </p:spTree>
    <p:extLst>
      <p:ext uri="{BB962C8B-B14F-4D97-AF65-F5344CB8AC3E}">
        <p14:creationId xmlns:p14="http://schemas.microsoft.com/office/powerpoint/2010/main" val="995421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407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41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402-23D7-CE47-9C2D-DDC494B973A9}" type="datetime1">
              <a:rPr lang="da-DK" smtClean="0"/>
              <a:t>27-03-2020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10E2-FE88-2141-8B18-53B054F6CDCC}" type="datetime1">
              <a:rPr lang="da-DK" smtClean="0"/>
              <a:t>27-03-2020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19BD-8081-0B4E-811E-B12332A02FCE}" type="datetime1">
              <a:rPr lang="da-DK" smtClean="0"/>
              <a:t>27-03-2020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62C1-F6D1-C34B-99C1-E1FDF1CF0715}" type="datetime1">
              <a:rPr lang="da-DK" smtClean="0"/>
              <a:t>27-03-2020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C9F-ADDC-934B-9DB5-BDF22B48105D}" type="datetime1">
              <a:rPr lang="da-DK" smtClean="0"/>
              <a:t>27-03-2020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fo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68B9-3210-7849-AE68-CB5B310C4839}" type="datetime1">
              <a:rPr lang="da-DK" smtClean="0"/>
              <a:t>27-03-2020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CC7-3D82-5E47-837E-26CC30FC9ECE}" type="datetime1">
              <a:rPr lang="da-DK" smtClean="0"/>
              <a:t>27-03-2020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E25B-E688-114A-A2FF-EF20576B43E8}" type="datetime1">
              <a:rPr lang="da-DK" smtClean="0"/>
              <a:t>27-03-2020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5F32-0367-C24C-9193-A3044A2A38B9}" type="datetime1">
              <a:rPr lang="da-DK" smtClean="0"/>
              <a:t>27-03-2020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7EBD8-3A10-084E-938E-8428406B6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7A8D4E1-1AC9-8941-9BE9-C3C519C73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358F26-226D-2E49-BB56-6AAE61C10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8055-5079-1E43-BD75-9BD2C6CD7DFB}" type="datetimeFigureOut">
              <a:rPr lang="da-DK" smtClean="0"/>
              <a:t>27-03-2020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B1C5E8-2DC4-704E-8162-8EE9739F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08F85E4-B7AE-F24B-9ADA-0985A010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550A-98DC-7F4D-960E-F1B74AB8A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9212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B5FB5-7274-5D41-B77C-BC605C98E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0CD9F8-ADBF-8D4F-A8CF-1D0930DAD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744D09F-8C5D-074D-93AA-7D929AF78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8055-5079-1E43-BD75-9BD2C6CD7DFB}" type="datetimeFigureOut">
              <a:rPr lang="da-DK" smtClean="0"/>
              <a:t>27-03-2020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348EF6F-84C2-4B40-8FC2-8D6528C4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264782-0CE3-A74E-9E3B-CFC340AB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550A-98DC-7F4D-960E-F1B74AB8A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627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E849-44AB-214F-993B-B6613936C851}" type="datetime1">
              <a:rPr lang="da-DK" smtClean="0"/>
              <a:t>27-03-2020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0449F-DCD6-9746-BD60-2B8003CD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12AC040-BA1B-DF49-98A1-90DADE2D3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5F732FB-F3F5-E24A-BF0E-E31FBCB8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8055-5079-1E43-BD75-9BD2C6CD7DFB}" type="datetimeFigureOut">
              <a:rPr lang="da-DK" smtClean="0"/>
              <a:t>27-03-2020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B053087-1EE1-734C-807A-F500A32C2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97672A0-F6C3-F340-A5D5-BAB01562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550A-98DC-7F4D-960E-F1B74AB8A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2132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F5678E-C4D4-B94B-B9C3-5CA9F25D1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117A106-05FC-794F-8F9D-7649CF4AF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7311F8D-3BA8-7E4F-BD32-94E616765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0674393-1AB9-C647-9D71-3B5DF1E0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8055-5079-1E43-BD75-9BD2C6CD7DFB}" type="datetimeFigureOut">
              <a:rPr lang="da-DK" smtClean="0"/>
              <a:t>27-03-2020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3E2CED9-C7F6-5D45-ABF5-EBCFA68B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A360116-7422-614A-A2AC-14DCB0B24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550A-98DC-7F4D-960E-F1B74AB8A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5278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C2F27-3DE3-254E-BE4F-7F490523B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1FF586F-D89E-0045-8B36-CBE0429FD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4F596B1-D253-3D44-99D3-16F766137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40DBEF0-6750-F34D-A21D-17115E998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CC2D553-09CD-B544-BDA3-EEB3B916F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4D7631B-5043-D744-AED4-70760256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8055-5079-1E43-BD75-9BD2C6CD7DFB}" type="datetimeFigureOut">
              <a:rPr lang="da-DK" smtClean="0"/>
              <a:t>27-03-2020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8A2F2F1-B605-3D45-AC33-0258D038D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27D64F8-D4AF-5146-B972-443E33A1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550A-98DC-7F4D-960E-F1B74AB8A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031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DF5A8-696E-AC4F-B88D-664964AB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FD35139-23AC-0749-A794-D215B55A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8055-5079-1E43-BD75-9BD2C6CD7DFB}" type="datetimeFigureOut">
              <a:rPr lang="da-DK" smtClean="0"/>
              <a:t>27-03-2020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1369443-21FB-FA4B-BC01-96259B10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B9E22CF-A898-D14A-A9D4-B24B17D9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550A-98DC-7F4D-960E-F1B74AB8A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455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6D0A46B-A8C4-D74A-8790-28CE01D71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8055-5079-1E43-BD75-9BD2C6CD7DFB}" type="datetimeFigureOut">
              <a:rPr lang="da-DK" smtClean="0"/>
              <a:t>27-03-2020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0DA6D74-6B58-C143-B8A2-0022B64B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3377D91-228B-3C4E-9D42-DAC59B13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550A-98DC-7F4D-960E-F1B74AB8A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7343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904C8-F772-9C42-8F5E-E332F8CA5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B9929A-A237-9D46-AC0D-665677B9F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C3B7EFA-B704-8647-9566-8E2A61F14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16A8335-30C8-A847-BAE1-63A93E7B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8055-5079-1E43-BD75-9BD2C6CD7DFB}" type="datetimeFigureOut">
              <a:rPr lang="da-DK" smtClean="0"/>
              <a:t>27-03-2020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3509B0C-3249-814F-9DD5-D32F3D58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E4FEE84-CE30-8F48-8B3E-3336C2C3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550A-98DC-7F4D-960E-F1B74AB8A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7800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E07A9-4E4C-D74B-BD78-D2D87B5B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099B2AB-CA20-0A40-B386-7C7706621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45404F2-33A2-C747-B4AA-6884C218D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1CF3F9C-0B96-F843-9E23-F41A2FEE3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8055-5079-1E43-BD75-9BD2C6CD7DFB}" type="datetimeFigureOut">
              <a:rPr lang="da-DK" smtClean="0"/>
              <a:t>27-03-2020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41CFAFE-6F3F-7749-87C7-E8B02523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0FE6F2D-568B-2A47-8339-4DA4536B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550A-98DC-7F4D-960E-F1B74AB8A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3085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CCC9E-DFEC-3A46-A674-82928503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4951EF4-CC4A-B54D-8679-7CE61F760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14080C-6B24-D74A-A4BA-4EC6AE1C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8055-5079-1E43-BD75-9BD2C6CD7DFB}" type="datetimeFigureOut">
              <a:rPr lang="da-DK" smtClean="0"/>
              <a:t>27-03-2020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9A51C2-6649-0845-B2A3-66B4C45F5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2EBA52-566F-5745-AD10-80AED5433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550A-98DC-7F4D-960E-F1B74AB8A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9638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DBFD331-4C08-224B-815C-43A2090F82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C97673C-0007-3241-B409-1889FE9E9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2375F12-E57C-3144-A39E-279599CB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8055-5079-1E43-BD75-9BD2C6CD7DFB}" type="datetimeFigureOut">
              <a:rPr lang="da-DK" smtClean="0"/>
              <a:t>27-03-2020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1C3017-5C70-5F44-8313-B90C333F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3FD207F-0013-204B-ABD0-9A6CE8DE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550A-98DC-7F4D-960E-F1B74AB8A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061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AF50-CB02-4D49-ADA9-AACF8F93EA0B}" type="datetime1">
              <a:rPr lang="da-DK" smtClean="0"/>
              <a:t>27-03-2020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5484-084C-2E46-A222-8C936ACFDEEC}" type="datetime1">
              <a:rPr lang="da-DK" smtClean="0"/>
              <a:t>27-03-2020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CF74-967E-2548-9FB3-EF507C7BFA73}" type="datetime1">
              <a:rPr lang="da-DK" smtClean="0"/>
              <a:t>27-03-2020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6833-DDD0-E948-880F-16D0DA0D0B42}" type="datetime1">
              <a:rPr lang="da-DK" smtClean="0"/>
              <a:t>27-03-2020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E0A7-B6D7-784D-AFDF-3D34944416D8}" type="datetime1">
              <a:rPr lang="da-DK" smtClean="0"/>
              <a:t>27-03-2020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7BE2-DEDB-2A45-8135-7919E43411D1}" type="datetime1">
              <a:rPr lang="da-DK" smtClean="0"/>
              <a:t>27-03-2020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6806-BD48-E249-AACF-800785DAF024}" type="datetime1">
              <a:rPr lang="da-DK" smtClean="0"/>
              <a:t>27-03-2020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52E251-8FA0-9646-8171-F15D450A4470}" type="datetime1">
              <a:rPr lang="da-DK" smtClean="0"/>
              <a:t>27-03-2020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915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94A0448-ED1B-0745-9469-05523E550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ECF1DAB-EF5B-2142-8F27-A512DA73D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FA0F54-A3DF-2F4E-9143-DB4A7BC4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68055-5079-1E43-BD75-9BD2C6CD7DFB}" type="datetimeFigureOut">
              <a:rPr lang="da-DK" smtClean="0"/>
              <a:t>27-03-2020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67BDE9-48C7-DC41-A678-56337AC2B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E80222-893D-D440-90B5-EF5FC704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C550A-98DC-7F4D-960E-F1B74AB8A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20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fm@uni-el.d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detf.dk/" TargetMode="Externa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kn@desitek.d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70100" y="556591"/>
            <a:ext cx="9537700" cy="1739348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da-DK" dirty="0"/>
              <a:t>Bestyrelsesmøde</a:t>
            </a:r>
            <a:br>
              <a:rPr lang="da-DK" dirty="0"/>
            </a:br>
            <a:r>
              <a:rPr lang="da-DK" dirty="0"/>
              <a:t>27. marts 2020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2865438"/>
            <a:ext cx="9144000" cy="1655762"/>
          </a:xfrm>
        </p:spPr>
        <p:txBody>
          <a:bodyPr/>
          <a:lstStyle/>
          <a:p>
            <a:r>
              <a:rPr lang="da-DK" dirty="0"/>
              <a:t>Sted Online</a:t>
            </a:r>
          </a:p>
        </p:txBody>
      </p:sp>
      <p:pic>
        <p:nvPicPr>
          <p:cNvPr id="4" name="Pladsholder til indho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48" y="5346700"/>
            <a:ext cx="2879003" cy="112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1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622CF-0055-4529-BBE3-431ED383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812" y="-77598"/>
            <a:ext cx="10018713" cy="1752599"/>
          </a:xfrm>
        </p:spPr>
        <p:txBody>
          <a:bodyPr/>
          <a:lstStyle/>
          <a:p>
            <a:r>
              <a:rPr lang="da-DK" b="1" dirty="0"/>
              <a:t>Kursusaktiviteter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A22F74-C95F-4650-8BE0-B20804F11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77766"/>
            <a:ext cx="10018713" cy="3124201"/>
          </a:xfrm>
        </p:spPr>
        <p:txBody>
          <a:bodyPr/>
          <a:lstStyle/>
          <a:p>
            <a:r>
              <a:rPr lang="da-DK" dirty="0"/>
              <a:t>Alle planer om kurser med fysisk tilstedeværelse er sat på pause</a:t>
            </a:r>
          </a:p>
          <a:p>
            <a:r>
              <a:rPr lang="da-DK" dirty="0"/>
              <a:t>Online kursus, </a:t>
            </a:r>
            <a:r>
              <a:rPr lang="da-DK" dirty="0" err="1"/>
              <a:t>Golearn</a:t>
            </a:r>
            <a:r>
              <a:rPr lang="da-DK" dirty="0"/>
              <a:t> </a:t>
            </a:r>
          </a:p>
          <a:p>
            <a:pPr lvl="1"/>
            <a:r>
              <a:rPr lang="da-DK" dirty="0"/>
              <a:t>MS Teams &amp; distanceledelse tilbydes gratis</a:t>
            </a:r>
          </a:p>
          <a:p>
            <a:pPr lvl="1"/>
            <a:r>
              <a:rPr lang="da-DK" dirty="0"/>
              <a:t>30% rabat for medlemmer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348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-106775"/>
            <a:ext cx="9144000" cy="1143759"/>
          </a:xfrm>
        </p:spPr>
        <p:txBody>
          <a:bodyPr>
            <a:normAutofit/>
          </a:bodyPr>
          <a:lstStyle/>
          <a:p>
            <a:pPr algn="ctr"/>
            <a:r>
              <a:rPr lang="da-DK" sz="4000" b="1" dirty="0"/>
              <a:t>Efterårsmødet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1524000" y="3233530"/>
            <a:ext cx="9144000" cy="2541105"/>
          </a:xfrm>
        </p:spPr>
        <p:txBody>
          <a:bodyPr>
            <a:noAutofit/>
          </a:bodyPr>
          <a:lstStyle/>
          <a:p>
            <a:pPr algn="l"/>
            <a:r>
              <a:rPr lang="da-DK" sz="5400" dirty="0"/>
              <a:t>	</a:t>
            </a:r>
          </a:p>
        </p:txBody>
      </p:sp>
      <p:pic>
        <p:nvPicPr>
          <p:cNvPr id="6" name="Pladsholder til indho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6442"/>
            <a:ext cx="1604951" cy="626934"/>
          </a:xfrm>
          <a:prstGeom prst="rect">
            <a:avLst/>
          </a:prstGeom>
        </p:spPr>
      </p:pic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2705030C-5F98-408D-B25B-DC0B4E1DA362}"/>
              </a:ext>
            </a:extLst>
          </p:cNvPr>
          <p:cNvSpPr txBox="1">
            <a:spLocks/>
          </p:cNvSpPr>
          <p:nvPr/>
        </p:nvSpPr>
        <p:spPr>
          <a:xfrm>
            <a:off x="4687660" y="1598728"/>
            <a:ext cx="10018713" cy="5167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dirty="0"/>
              <a:t>2020: Arrangeres i samarbejde med Schneider</a:t>
            </a:r>
          </a:p>
          <a:p>
            <a:pPr algn="l"/>
            <a:r>
              <a:rPr lang="da-DK" dirty="0"/>
              <a:t>Eventuelt Schneider som ”dagsvært”</a:t>
            </a:r>
          </a:p>
          <a:p>
            <a:pPr algn="l"/>
            <a:r>
              <a:rPr lang="da-DK" dirty="0"/>
              <a:t>Efterfølgende aftenarrangement, evt. med underholdning</a:t>
            </a:r>
          </a:p>
          <a:p>
            <a:pPr algn="l"/>
            <a:endParaRPr lang="da-DK" dirty="0"/>
          </a:p>
          <a:p>
            <a:pPr algn="l"/>
            <a:endParaRPr lang="da-DK" dirty="0"/>
          </a:p>
          <a:p>
            <a:pPr algn="l"/>
            <a:endParaRPr lang="da-DK" dirty="0"/>
          </a:p>
          <a:p>
            <a:pPr algn="l"/>
            <a:endParaRPr lang="da-DK" dirty="0"/>
          </a:p>
          <a:p>
            <a:pPr algn="l"/>
            <a:r>
              <a:rPr lang="da-DK" dirty="0"/>
              <a:t>Steder vi kunne besøge i fremtiden</a:t>
            </a:r>
          </a:p>
          <a:p>
            <a:pPr algn="l"/>
            <a:r>
              <a:rPr lang="da-DK" dirty="0" err="1"/>
              <a:t>Regan</a:t>
            </a:r>
            <a:r>
              <a:rPr lang="da-DK" dirty="0"/>
              <a:t> Vest i Rold skov efter 2021, arrangement på Rold Storkro</a:t>
            </a:r>
          </a:p>
          <a:p>
            <a:pPr algn="l"/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02141A6-6B29-4F18-80DC-69D7D0B6E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392" y="2079584"/>
            <a:ext cx="8145186" cy="269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4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C9C71-CBA6-9942-BCB4-5FADFCFDB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-436552"/>
            <a:ext cx="10018713" cy="1752599"/>
          </a:xfrm>
        </p:spPr>
        <p:txBody>
          <a:bodyPr/>
          <a:lstStyle/>
          <a:p>
            <a:r>
              <a:rPr lang="da-DK" b="1" dirty="0"/>
              <a:t>Program 30. april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1ED31A3-A552-3D48-9C3D-5855FB2BB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703" y="1375770"/>
            <a:ext cx="10308297" cy="5597267"/>
          </a:xfrm>
        </p:spPr>
        <p:txBody>
          <a:bodyPr>
            <a:normAutofit fontScale="70000" lnSpcReduction="20000"/>
          </a:bodyPr>
          <a:lstStyle/>
          <a:p>
            <a:r>
              <a:rPr lang="da-DK" dirty="0"/>
              <a:t>Bestyrelsesmøde 10.00 – 12.00 + frokost</a:t>
            </a:r>
          </a:p>
          <a:p>
            <a:r>
              <a:rPr lang="da-DK" dirty="0"/>
              <a:t>Kl. 14.30  Velkomst  </a:t>
            </a:r>
            <a:r>
              <a:rPr lang="da-DK" i="1" dirty="0"/>
              <a:t>(uden frokost medlemsmøde)</a:t>
            </a:r>
          </a:p>
          <a:p>
            <a:r>
              <a:rPr lang="da-DK" dirty="0"/>
              <a:t>Kl. 14.40 Præsentation af den nye Automatikmontør uddannelse</a:t>
            </a:r>
          </a:p>
          <a:p>
            <a:pPr lvl="1"/>
            <a:r>
              <a:rPr lang="da-DK" dirty="0"/>
              <a:t>Ved :Dansk Industri, Metal &amp; Industriens uddannelser</a:t>
            </a:r>
          </a:p>
          <a:p>
            <a:r>
              <a:rPr lang="da-DK" dirty="0"/>
              <a:t>Kl. 15.30 Pause</a:t>
            </a:r>
          </a:p>
          <a:p>
            <a:r>
              <a:rPr lang="da-DK" dirty="0"/>
              <a:t>KL. 15.50 Præsentation af det nye AMU kursus (opkvalificeringsforløb)</a:t>
            </a:r>
          </a:p>
          <a:p>
            <a:r>
              <a:rPr lang="da-DK" dirty="0"/>
              <a:t>Kl. 16.10 Nyt fra foreningen</a:t>
            </a:r>
          </a:p>
          <a:p>
            <a:r>
              <a:rPr lang="da-DK" dirty="0"/>
              <a:t>16.40 Pause</a:t>
            </a:r>
          </a:p>
          <a:p>
            <a:r>
              <a:rPr lang="da-DK" dirty="0"/>
              <a:t>Generalforsamling - Netværkspause kl. 17-18</a:t>
            </a:r>
          </a:p>
          <a:p>
            <a:r>
              <a:rPr lang="da-DK" dirty="0"/>
              <a:t>Middag kl. 18.30</a:t>
            </a:r>
          </a:p>
          <a:p>
            <a:r>
              <a:rPr lang="da-DK" dirty="0"/>
              <a:t>Mulighed for overnatning</a:t>
            </a:r>
          </a:p>
          <a:p>
            <a:endParaRPr lang="da-DK" dirty="0"/>
          </a:p>
          <a:p>
            <a:r>
              <a:rPr lang="da-DK" i="1" dirty="0"/>
              <a:t>Skal vi have et eksternt indlæg lig 2019, med Michael Svendsen? Og evt. starte kl. 14, som 2019? </a:t>
            </a:r>
          </a:p>
          <a:p>
            <a:pPr lvl="1"/>
            <a:r>
              <a:rPr lang="da-DK" i="1" dirty="0"/>
              <a:t>Morten Albæk</a:t>
            </a:r>
          </a:p>
          <a:p>
            <a:pPr lvl="1"/>
            <a:r>
              <a:rPr lang="da-DK" i="1" dirty="0"/>
              <a:t>Helle Hein</a:t>
            </a:r>
          </a:p>
          <a:p>
            <a:pPr lvl="1"/>
            <a:r>
              <a:rPr lang="da-DK" i="1" dirty="0" err="1"/>
              <a:t>Beha</a:t>
            </a:r>
            <a:r>
              <a:rPr lang="da-DK" i="1" dirty="0"/>
              <a:t> Erichsen</a:t>
            </a:r>
          </a:p>
          <a:p>
            <a:pPr lvl="1"/>
            <a:r>
              <a:rPr lang="da-DK" i="1" dirty="0"/>
              <a:t>Andre forslag?</a:t>
            </a:r>
          </a:p>
          <a:p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237766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4841" y="-176849"/>
            <a:ext cx="10018713" cy="1752599"/>
          </a:xfrm>
        </p:spPr>
        <p:txBody>
          <a:bodyPr/>
          <a:lstStyle/>
          <a:p>
            <a:r>
              <a:rPr lang="da-DK" b="1" dirty="0"/>
              <a:t>5. Medlemssituationen</a:t>
            </a:r>
            <a:br>
              <a:rPr lang="da-DK" b="1" dirty="0"/>
            </a:br>
            <a:r>
              <a:rPr lang="da-DK" sz="1500" b="1" i="1" dirty="0"/>
              <a:t>pr. 1. januar 2020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684841" y="1115292"/>
            <a:ext cx="11110191" cy="54859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da-DK" dirty="0"/>
          </a:p>
          <a:p>
            <a:r>
              <a:rPr lang="da-DK" dirty="0"/>
              <a:t>Opsagt medlemskab, med virkning 1. januar 2020</a:t>
            </a:r>
          </a:p>
          <a:p>
            <a:pPr lvl="1"/>
            <a:r>
              <a:rPr lang="en-US" dirty="0"/>
              <a:t>PL-Control</a:t>
            </a:r>
          </a:p>
          <a:p>
            <a:pPr lvl="1"/>
            <a:r>
              <a:rPr lang="en-US" dirty="0"/>
              <a:t>Global Ocean (</a:t>
            </a:r>
            <a:r>
              <a:rPr lang="en-US" dirty="0" err="1"/>
              <a:t>konkurs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TIC (</a:t>
            </a:r>
            <a:r>
              <a:rPr lang="en-US" dirty="0" err="1"/>
              <a:t>Fusioneret</a:t>
            </a:r>
            <a:r>
              <a:rPr lang="en-US" dirty="0"/>
              <a:t> med Je-</a:t>
            </a:r>
            <a:r>
              <a:rPr lang="en-US" dirty="0" err="1"/>
              <a:t>Elkas</a:t>
            </a:r>
            <a:r>
              <a:rPr lang="en-US" dirty="0"/>
              <a:t>)</a:t>
            </a:r>
          </a:p>
          <a:p>
            <a:pPr lvl="1"/>
            <a:r>
              <a:rPr lang="da-DK" dirty="0" err="1"/>
              <a:t>Nordtec</a:t>
            </a:r>
            <a:r>
              <a:rPr lang="da-DK" dirty="0"/>
              <a:t> </a:t>
            </a:r>
            <a:r>
              <a:rPr lang="da-DK" dirty="0" err="1"/>
              <a:t>optomatic</a:t>
            </a:r>
            <a:endParaRPr lang="da-DK" dirty="0"/>
          </a:p>
          <a:p>
            <a:r>
              <a:rPr lang="da-DK" dirty="0"/>
              <a:t>Opsagt medlemskab, med virkning 1. januar 2021</a:t>
            </a:r>
          </a:p>
          <a:p>
            <a:pPr lvl="1"/>
            <a:r>
              <a:rPr lang="en-US" dirty="0"/>
              <a:t>TRICON</a:t>
            </a:r>
          </a:p>
          <a:p>
            <a:pPr lvl="1"/>
            <a:r>
              <a:rPr lang="en-US" dirty="0"/>
              <a:t>ROXTEC</a:t>
            </a:r>
            <a:endParaRPr lang="da-DK" dirty="0"/>
          </a:p>
          <a:p>
            <a:r>
              <a:rPr lang="da-DK" dirty="0"/>
              <a:t>Pr. 1 januar 2019 ser medlemssituationen således ud:</a:t>
            </a:r>
          </a:p>
          <a:p>
            <a:pPr lvl="1"/>
            <a:r>
              <a:rPr lang="da-DK" dirty="0"/>
              <a:t>Primære medlemmer:		29 </a:t>
            </a:r>
            <a:r>
              <a:rPr lang="da-DK" i="1" dirty="0"/>
              <a:t>(25) (Løgstrup, Eaton, </a:t>
            </a:r>
            <a:r>
              <a:rPr lang="da-DK" i="1" dirty="0" err="1"/>
              <a:t>Rittal</a:t>
            </a:r>
            <a:r>
              <a:rPr lang="da-DK" i="1" dirty="0"/>
              <a:t> &amp; </a:t>
            </a:r>
            <a:r>
              <a:rPr lang="da-DK" i="1" dirty="0" err="1"/>
              <a:t>Cubic</a:t>
            </a:r>
            <a:r>
              <a:rPr lang="da-DK" i="1" dirty="0"/>
              <a:t>)</a:t>
            </a:r>
          </a:p>
          <a:p>
            <a:pPr lvl="1"/>
            <a:r>
              <a:rPr lang="da-DK" dirty="0"/>
              <a:t>Associerede medlemmer:	28 </a:t>
            </a:r>
            <a:r>
              <a:rPr lang="da-DK" i="1" dirty="0"/>
              <a:t>(32) (Løgstrup, Eaton, </a:t>
            </a:r>
            <a:r>
              <a:rPr lang="da-DK" i="1" dirty="0" err="1"/>
              <a:t>Rittal</a:t>
            </a:r>
            <a:r>
              <a:rPr lang="da-DK" i="1" dirty="0"/>
              <a:t> &amp; </a:t>
            </a:r>
            <a:r>
              <a:rPr lang="da-DK" i="1" dirty="0" err="1"/>
              <a:t>Cubic</a:t>
            </a:r>
            <a:r>
              <a:rPr lang="da-DK" i="1" dirty="0"/>
              <a:t>)</a:t>
            </a:r>
          </a:p>
          <a:p>
            <a:pPr lvl="1"/>
            <a:r>
              <a:rPr lang="da-DK" dirty="0"/>
              <a:t>Rådgivere			 	  	  2</a:t>
            </a:r>
          </a:p>
          <a:p>
            <a:r>
              <a:rPr lang="da-DK" dirty="0"/>
              <a:t>Bannerreklamer 21 stk. </a:t>
            </a:r>
          </a:p>
          <a:p>
            <a:r>
              <a:rPr lang="da-DK" dirty="0"/>
              <a:t>Nye medlemmer i 2020:</a:t>
            </a:r>
          </a:p>
          <a:p>
            <a:pPr lvl="1"/>
            <a:r>
              <a:rPr lang="da-DK" dirty="0"/>
              <a:t>Primære medlemmer:</a:t>
            </a:r>
          </a:p>
          <a:p>
            <a:pPr lvl="2"/>
            <a:r>
              <a:rPr lang="da-DK" dirty="0"/>
              <a:t>DME Holstebro, 2020</a:t>
            </a:r>
          </a:p>
          <a:p>
            <a:pPr lvl="1"/>
            <a:r>
              <a:rPr lang="da-DK" dirty="0"/>
              <a:t>Associerede medlemmer:</a:t>
            </a:r>
          </a:p>
          <a:p>
            <a:pPr lvl="2"/>
            <a:r>
              <a:rPr lang="da-DK" dirty="0"/>
              <a:t>WAGO 2020</a:t>
            </a:r>
          </a:p>
          <a:p>
            <a:pPr lvl="2"/>
            <a:r>
              <a:rPr lang="da-DK" dirty="0"/>
              <a:t>DIEL, 2020</a:t>
            </a:r>
          </a:p>
          <a:p>
            <a:pPr lvl="1"/>
            <a:endParaRPr lang="da-DK" dirty="0"/>
          </a:p>
        </p:txBody>
      </p:sp>
      <p:pic>
        <p:nvPicPr>
          <p:cNvPr id="6" name="Pladsholder til indho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4377"/>
            <a:ext cx="1604951" cy="6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3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78297" y="0"/>
            <a:ext cx="11436626" cy="746194"/>
          </a:xfrm>
        </p:spPr>
        <p:txBody>
          <a:bodyPr>
            <a:normAutofit/>
          </a:bodyPr>
          <a:lstStyle/>
          <a:p>
            <a:r>
              <a:rPr lang="da-DK" sz="4000" b="1" dirty="0"/>
              <a:t>5. Liste over mulige medlemsemner </a:t>
            </a:r>
          </a:p>
        </p:txBody>
      </p:sp>
      <p:sp>
        <p:nvSpPr>
          <p:cNvPr id="6" name="Undertitel 5">
            <a:extLst>
              <a:ext uri="{FF2B5EF4-FFF2-40B4-BE49-F238E27FC236}">
                <a16:creationId xmlns:a16="http://schemas.microsoft.com/office/drawing/2014/main" id="{D57D9BEA-0665-4992-9D80-BA77822B0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450" y="735570"/>
            <a:ext cx="7768104" cy="6111806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AD Control i Slagelse, Helle Olsen er kontaktet flere gange har ikke hørt tilbage. 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TOFT Automation, har set på vores hjemmeside. Henrik Toft Sørensen. Spentrup. OK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Damsgaard Automatik A/S, Jacob </a:t>
            </a:r>
            <a:r>
              <a:rPr lang="da-DK" sz="800" dirty="0" err="1"/>
              <a:t>Rosdam</a:t>
            </a:r>
            <a:r>
              <a:rPr lang="da-DK" sz="800" dirty="0"/>
              <a:t>, 2119 4486?, OK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 err="1"/>
              <a:t>Chemo</a:t>
            </a:r>
            <a:r>
              <a:rPr lang="da-DK" sz="800" dirty="0"/>
              <a:t> Electric, Heidi Bue Mortensen, 3677 3044? Associeret. Johnny </a:t>
            </a:r>
            <a:r>
              <a:rPr lang="da-DK" sz="800" dirty="0" err="1"/>
              <a:t>Marchmann</a:t>
            </a:r>
            <a:r>
              <a:rPr lang="da-DK" sz="800" dirty="0"/>
              <a:t> direktør. OK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JCJ </a:t>
            </a:r>
            <a:r>
              <a:rPr lang="da-DK" sz="800" dirty="0" err="1"/>
              <a:t>Elektro</a:t>
            </a:r>
            <a:r>
              <a:rPr lang="da-DK" sz="800" dirty="0"/>
              <a:t>, Gjerlev, Hovednummer: 8647 4331, vent et år fra 1. januar 2019 ok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HOLTEC A/S, OK Søren Jensen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 err="1"/>
              <a:t>Scanteknik</a:t>
            </a:r>
            <a:r>
              <a:rPr lang="da-DK" sz="800" dirty="0"/>
              <a:t>, Odense OK marinetavler,  Flemming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MA-Automatic, Mariager, 9854 1188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Uni-El har talt med Lars Thiesen, de ønsker også at vente har travlt. Nu, Ny direktør Morten Frank Mogensen, </a:t>
            </a:r>
            <a:r>
              <a:rPr lang="nb-NO" sz="800" b="1" dirty="0"/>
              <a:t>Mobil</a:t>
            </a:r>
            <a:r>
              <a:rPr lang="nb-NO" sz="800" dirty="0"/>
              <a:t>: +45 25 10 21 26 </a:t>
            </a:r>
            <a:r>
              <a:rPr lang="nb-NO" sz="800" b="1" dirty="0"/>
              <a:t>Email</a:t>
            </a:r>
            <a:r>
              <a:rPr lang="nb-NO" sz="800" dirty="0"/>
              <a:t>: </a:t>
            </a:r>
            <a:r>
              <a:rPr lang="nb-NO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mfm@uni-el.dk</a:t>
            </a:r>
            <a:r>
              <a:rPr lang="nb-NO" sz="800" dirty="0"/>
              <a:t> OK, er i dialog</a:t>
            </a:r>
            <a:endParaRPr lang="da-DK" sz="800" dirty="0"/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AB-</a:t>
            </a:r>
            <a:r>
              <a:rPr lang="da-DK" sz="800" dirty="0" err="1"/>
              <a:t>Elco</a:t>
            </a:r>
            <a:r>
              <a:rPr lang="da-DK" sz="800" dirty="0"/>
              <a:t> i Ringsted Tomas Kudsk er kontaktet, ikke interesseret lige nu. Måske kontakter hans kompagnion. De er anbefalet af Flemming Hansen F.J.H.. OK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 err="1"/>
              <a:t>Fujas</a:t>
            </a:r>
            <a:r>
              <a:rPr lang="da-DK" sz="800" dirty="0"/>
              <a:t>, Odense, Nej, leverer primært ud af DK. Asger Hansen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Damgaard Automatik, Pandrup (ELDON) </a:t>
            </a:r>
            <a:r>
              <a:rPr lang="da-DK" sz="800" dirty="0" err="1"/>
              <a:t>lead</a:t>
            </a:r>
            <a:r>
              <a:rPr lang="da-DK" sz="800" dirty="0"/>
              <a:t> 29. okt. 2019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AB </a:t>
            </a:r>
            <a:r>
              <a:rPr lang="da-DK" sz="800" dirty="0" err="1"/>
              <a:t>Inventech</a:t>
            </a:r>
            <a:r>
              <a:rPr lang="da-DK" sz="800" dirty="0"/>
              <a:t> A/S, Ikast (ELDON), </a:t>
            </a:r>
            <a:r>
              <a:rPr lang="da-DK" sz="800" dirty="0" err="1"/>
              <a:t>lead</a:t>
            </a:r>
            <a:r>
              <a:rPr lang="da-DK" sz="800" dirty="0"/>
              <a:t> 29. okt. 2019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TLA-Teknik , Sneholmgårdsvej 16, 4690 Haslev,  Torben, 2811 9034 (Stephen Høj, feb. 2020)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 err="1"/>
              <a:t>Retec</a:t>
            </a:r>
            <a:r>
              <a:rPr lang="da-DK" sz="800" dirty="0"/>
              <a:t>, </a:t>
            </a:r>
            <a:r>
              <a:rPr lang="da-DK" sz="800" dirty="0" err="1"/>
              <a:t>Fjordagervej</a:t>
            </a:r>
            <a:r>
              <a:rPr lang="da-DK" sz="800" dirty="0"/>
              <a:t> 38, 6100 Haderslev, </a:t>
            </a:r>
            <a:r>
              <a:rPr lang="da-DK" sz="800" dirty="0" err="1"/>
              <a:t>Fjordagervej</a:t>
            </a:r>
            <a:r>
              <a:rPr lang="da-DK" sz="800" dirty="0"/>
              <a:t> 38, 6100 Haderslev (Stephen Høj jan. 2020)</a:t>
            </a:r>
          </a:p>
          <a:p>
            <a:pPr algn="l"/>
            <a:endParaRPr lang="da-DK" sz="800" b="1" dirty="0"/>
          </a:p>
          <a:p>
            <a:pPr marL="285750" indent="-285750" algn="l">
              <a:buFont typeface="Arial" charset="0"/>
              <a:buChar char="•"/>
            </a:pPr>
            <a:r>
              <a:rPr lang="da-DK" sz="800" b="1" dirty="0"/>
              <a:t>Emner der har været behandlet med ikke pt er potentielle: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CS-Electric i Esbjerg de ønsker ikke PT at blive medlem, måske senere. Søren Mathiasen, 21717891 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 err="1"/>
              <a:t>Contech</a:t>
            </a:r>
            <a:r>
              <a:rPr lang="da-DK" sz="800" dirty="0"/>
              <a:t> i Nykøbing Falster Lars Villander2715 4972, vender tilbage når de føler de har tid til at blive medlem. OK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 err="1"/>
              <a:t>Picca</a:t>
            </a:r>
            <a:r>
              <a:rPr lang="da-DK" sz="800" dirty="0"/>
              <a:t> Automation er blevet kontaktet, men svarer ikke. Kan ikke komme igennem.</a:t>
            </a:r>
          </a:p>
          <a:p>
            <a:pPr marL="285750" indent="-285750" algn="l">
              <a:buFont typeface="Arial" charset="0"/>
              <a:buChar char="•"/>
            </a:pPr>
            <a:endParaRPr lang="da-DK" sz="800" dirty="0"/>
          </a:p>
          <a:p>
            <a:pPr marL="285750" indent="-285750" algn="l">
              <a:buFont typeface="Arial" charset="0"/>
              <a:buChar char="•"/>
            </a:pPr>
            <a:r>
              <a:rPr lang="da-DK" sz="800" b="1" dirty="0"/>
              <a:t>Potentielle Associerede medlemmer: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ELFAC, Lars Andersen 2222 3311?, Associeret, OK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Dan </a:t>
            </a:r>
            <a:r>
              <a:rPr lang="da-DK" sz="800" dirty="0" err="1"/>
              <a:t>Delektron</a:t>
            </a:r>
            <a:r>
              <a:rPr lang="da-DK" sz="800" dirty="0"/>
              <a:t> har selv spurgt om at blive medlem, og har fået materiale, men de tænker stadig, har lige rykket igen. Afventer Kenn Hansen. </a:t>
            </a:r>
            <a:r>
              <a:rPr lang="da-DK" sz="800" dirty="0" err="1"/>
              <a:t>Ass</a:t>
            </a:r>
            <a:r>
              <a:rPr lang="da-DK" sz="800" dirty="0"/>
              <a:t>. Medlem OK</a:t>
            </a:r>
            <a:endParaRPr lang="da-DK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>
              <a:buFont typeface="Arial" charset="0"/>
              <a:buChar char="•"/>
            </a:pPr>
            <a:r>
              <a:rPr lang="da-DK" sz="800" dirty="0" err="1"/>
              <a:t>Techcare</a:t>
            </a:r>
            <a:r>
              <a:rPr lang="da-DK" sz="800" dirty="0"/>
              <a:t> </a:t>
            </a:r>
            <a:r>
              <a:rPr lang="da-DK" sz="800" dirty="0" err="1"/>
              <a:t>Aps</a:t>
            </a:r>
            <a:r>
              <a:rPr lang="da-DK" sz="800" dirty="0"/>
              <a:t> Ok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 err="1"/>
              <a:t>Electricon</a:t>
            </a:r>
            <a:r>
              <a:rPr lang="da-DK" sz="800" dirty="0"/>
              <a:t> A/S, Ikast,  Kim Bertelsen. OK</a:t>
            </a:r>
          </a:p>
          <a:p>
            <a:pPr marL="285750" indent="-285750" algn="l">
              <a:buFont typeface="Arial" charset="0"/>
              <a:buChar char="•"/>
            </a:pPr>
            <a:endParaRPr lang="da-DK" sz="800" dirty="0"/>
          </a:p>
          <a:p>
            <a:pPr marL="285750" indent="-285750" algn="l">
              <a:buFont typeface="Arial" charset="0"/>
              <a:buChar char="•"/>
            </a:pPr>
            <a:endParaRPr lang="da-DK" sz="800" dirty="0"/>
          </a:p>
          <a:p>
            <a:pPr marL="285750" indent="-285750" algn="l">
              <a:buFont typeface="Arial" charset="0"/>
              <a:buChar char="•"/>
            </a:pPr>
            <a:endParaRPr lang="da-DK" sz="800" dirty="0"/>
          </a:p>
          <a:p>
            <a:endParaRPr lang="da-DK" sz="800" dirty="0"/>
          </a:p>
        </p:txBody>
      </p:sp>
      <p:pic>
        <p:nvPicPr>
          <p:cNvPr id="7" name="Pladsholder til indhold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4377"/>
            <a:ext cx="1604951" cy="62693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A742D3F-9CFB-4826-B41A-9313E2AA968B}"/>
              </a:ext>
            </a:extLst>
          </p:cNvPr>
          <p:cNvSpPr txBox="1"/>
          <p:nvPr/>
        </p:nvSpPr>
        <p:spPr>
          <a:xfrm>
            <a:off x="9475631" y="1573191"/>
            <a:ext cx="23974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FA-EL, Spentrup, Frank Andersen, 29 623 123 Nej, elinstallatør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PRONOR, Brabrand, hovednummer: 7015 3500, Nej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TI Automation, Videbæk, hovednummer: 9719 4466, Nej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CC Teknik, Ringe, Christian </a:t>
            </a:r>
            <a:r>
              <a:rPr kumimoji="0" lang="da-DK" sz="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Hj</a:t>
            </a:r>
            <a:r>
              <a:rPr kumimoji="0" lang="da-DK" sz="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 Kold, 4078 2407, Nej, Installatør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AB Electric, Arne Holm, 2962 2610? Nej primært installatør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KK, parker  Nej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a-DK" sz="800" dirty="0">
                <a:solidFill>
                  <a:prstClr val="black"/>
                </a:solidFill>
                <a:latin typeface="Corbel" panose="020B0503020204020204"/>
              </a:rPr>
              <a:t>ELCON, Nej, de har ikke eget CVR nr. i tavleproduktionen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Bipa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Odense, Torben Banke, 2925 8673 Nej software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Mita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Teknik, parkeres indtil videre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06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0E074-7A2F-41BE-8899-E8935EDFC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-396380"/>
            <a:ext cx="10018713" cy="1752599"/>
          </a:xfrm>
        </p:spPr>
        <p:txBody>
          <a:bodyPr/>
          <a:lstStyle/>
          <a:p>
            <a:r>
              <a:rPr lang="da-DK" b="1" dirty="0"/>
              <a:t>6. Uddannelse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03B917-601F-45E3-9277-FB32181C6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420" y="1526096"/>
            <a:ext cx="10018713" cy="3124201"/>
          </a:xfrm>
        </p:spPr>
        <p:txBody>
          <a:bodyPr>
            <a:normAutofit fontScale="77500" lnSpcReduction="20000"/>
          </a:bodyPr>
          <a:lstStyle/>
          <a:p>
            <a:r>
              <a:rPr lang="da-DK" dirty="0"/>
              <a:t>Kursus SDE, foreløbig opstart uge 12</a:t>
            </a:r>
          </a:p>
          <a:p>
            <a:r>
              <a:rPr lang="da-DK" dirty="0"/>
              <a:t>Materialer der ønskes hjælp til</a:t>
            </a:r>
          </a:p>
          <a:p>
            <a:r>
              <a:rPr lang="da-DK" dirty="0"/>
              <a:t>Video inspirationsklip til brug i jobcentrene, skoler og virksomheder. Evt. sociale medier.</a:t>
            </a:r>
          </a:p>
          <a:p>
            <a:r>
              <a:rPr lang="da-DK" dirty="0"/>
              <a:t>Ønsker at besøge medlemsvirksomheder der kan stiller leder og interesseret medarbejder til rådighed.</a:t>
            </a:r>
          </a:p>
          <a:p>
            <a:endParaRPr lang="da-DK" dirty="0"/>
          </a:p>
          <a:p>
            <a:r>
              <a:rPr lang="da-DK" dirty="0"/>
              <a:t>Ny Automatikmontør uddannelse. Planen var at præsentere indholdet på medlemsmødet den 30. april. Vi finder en anden måde at præsentere det på. </a:t>
            </a:r>
          </a:p>
          <a:p>
            <a:r>
              <a:rPr lang="da-DK" i="1" dirty="0"/>
              <a:t>(DI, Metal, Industriens uddannelser, Business Fyn)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630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381C3-1B03-4778-9588-8ED07B7E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628"/>
            <a:ext cx="10018713" cy="1752599"/>
          </a:xfrm>
        </p:spPr>
        <p:txBody>
          <a:bodyPr/>
          <a:lstStyle/>
          <a:p>
            <a:r>
              <a:rPr lang="da-DK" b="1" dirty="0"/>
              <a:t>6. Bestyrelsesmøder, måden de afholdes på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55F44A-026D-4F22-967E-49E5D1BF9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104898"/>
            <a:ext cx="10018713" cy="3124201"/>
          </a:xfrm>
        </p:spPr>
        <p:txBody>
          <a:bodyPr/>
          <a:lstStyle/>
          <a:p>
            <a:r>
              <a:rPr lang="da-DK" dirty="0"/>
              <a:t>Måden møderne afholdes på, mere socialt samvær?</a:t>
            </a:r>
          </a:p>
        </p:txBody>
      </p:sp>
    </p:spTree>
    <p:extLst>
      <p:ext uri="{BB962C8B-B14F-4D97-AF65-F5344CB8AC3E}">
        <p14:creationId xmlns:p14="http://schemas.microsoft.com/office/powerpoint/2010/main" val="279350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30BFA-AD87-451E-9C9C-295869D6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-320879"/>
            <a:ext cx="10018713" cy="1752599"/>
          </a:xfrm>
        </p:spPr>
        <p:txBody>
          <a:bodyPr/>
          <a:lstStyle/>
          <a:p>
            <a:r>
              <a:rPr lang="da-DK" b="1" dirty="0"/>
              <a:t>7. Konjunkturbarometer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EDBD64-FA1C-4D24-9B67-CCADCE5B0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8" y="913700"/>
            <a:ext cx="10018713" cy="3124201"/>
          </a:xfrm>
        </p:spPr>
        <p:txBody>
          <a:bodyPr/>
          <a:lstStyle/>
          <a:p>
            <a:r>
              <a:rPr lang="da-DK" dirty="0"/>
              <a:t>Der er sendt ud, men vi begynder nu at rykke de sidste.</a:t>
            </a:r>
          </a:p>
          <a:p>
            <a:r>
              <a:rPr lang="da-DK" dirty="0"/>
              <a:t>Forventer resultatet inden udgangen af april </a:t>
            </a:r>
          </a:p>
          <a:p>
            <a:r>
              <a:rPr lang="da-DK" dirty="0"/>
              <a:t>Spørgsmålet er allerede nu om den kan blive valid. De der har indmeldt har indmeldt før Covid-19.</a:t>
            </a:r>
          </a:p>
          <a:p>
            <a:r>
              <a:rPr lang="da-DK" dirty="0"/>
              <a:t>Skal den annulleres? </a:t>
            </a:r>
          </a:p>
        </p:txBody>
      </p:sp>
    </p:spTree>
    <p:extLst>
      <p:ext uri="{BB962C8B-B14F-4D97-AF65-F5344CB8AC3E}">
        <p14:creationId xmlns:p14="http://schemas.microsoft.com/office/powerpoint/2010/main" val="368613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71D157-C082-C84C-A80C-4312A0F7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-298524"/>
            <a:ext cx="10018713" cy="1752599"/>
          </a:xfrm>
        </p:spPr>
        <p:txBody>
          <a:bodyPr/>
          <a:lstStyle/>
          <a:p>
            <a:r>
              <a:rPr lang="da-DK" b="1" dirty="0"/>
              <a:t>8. Nyt fra direktøren</a:t>
            </a:r>
            <a:br>
              <a:rPr lang="da-DK" b="1" dirty="0"/>
            </a:br>
            <a:r>
              <a:rPr lang="da-DK" b="1" dirty="0"/>
              <a:t>Årets fokusområder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5A2850-CA44-7C44-9B42-54E2B45B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365585"/>
            <a:ext cx="10018713" cy="4425616"/>
          </a:xfrm>
        </p:spPr>
        <p:txBody>
          <a:bodyPr>
            <a:normAutofit fontScale="70000" lnSpcReduction="20000"/>
          </a:bodyPr>
          <a:lstStyle/>
          <a:p>
            <a:r>
              <a:rPr lang="da-DK" dirty="0"/>
              <a:t>Kurser</a:t>
            </a:r>
          </a:p>
          <a:p>
            <a:pPr lvl="1"/>
            <a:r>
              <a:rPr lang="da-DK" dirty="0"/>
              <a:t>Force </a:t>
            </a:r>
            <a:r>
              <a:rPr lang="da-DK" dirty="0" err="1"/>
              <a:t>Teknology</a:t>
            </a:r>
            <a:r>
              <a:rPr lang="da-DK" dirty="0"/>
              <a:t> </a:t>
            </a:r>
          </a:p>
          <a:p>
            <a:pPr lvl="2"/>
            <a:r>
              <a:rPr lang="da-DK" dirty="0"/>
              <a:t>UL kursus + evt. lovgivning, eller beregninger på tavle eksempel (eventuelt et medlem), </a:t>
            </a:r>
            <a:r>
              <a:rPr lang="da-DK" b="1" u="sng" dirty="0"/>
              <a:t>Stand by</a:t>
            </a:r>
          </a:p>
          <a:p>
            <a:pPr lvl="1"/>
            <a:r>
              <a:rPr lang="da-DK" dirty="0"/>
              <a:t>Online kursus</a:t>
            </a:r>
          </a:p>
          <a:p>
            <a:pPr lvl="2"/>
            <a:r>
              <a:rPr lang="da-DK" dirty="0" err="1"/>
              <a:t>Officepakken</a:t>
            </a:r>
            <a:r>
              <a:rPr lang="da-DK" dirty="0"/>
              <a:t>, kalenderstruktur, </a:t>
            </a:r>
            <a:r>
              <a:rPr lang="da-DK" dirty="0" err="1"/>
              <a:t>excel</a:t>
            </a:r>
            <a:r>
              <a:rPr lang="da-DK" dirty="0"/>
              <a:t>, </a:t>
            </a:r>
            <a:r>
              <a:rPr lang="da-DK" dirty="0" err="1"/>
              <a:t>word</a:t>
            </a:r>
            <a:r>
              <a:rPr lang="da-DK" dirty="0"/>
              <a:t> og </a:t>
            </a:r>
            <a:r>
              <a:rPr lang="da-DK" dirty="0" err="1"/>
              <a:t>powerpoint</a:t>
            </a:r>
            <a:endParaRPr lang="da-DK" dirty="0"/>
          </a:p>
          <a:p>
            <a:pPr lvl="2"/>
            <a:endParaRPr lang="da-DK" dirty="0"/>
          </a:p>
          <a:p>
            <a:r>
              <a:rPr lang="da-DK" dirty="0"/>
              <a:t>Bedre El- Tavler</a:t>
            </a:r>
          </a:p>
          <a:p>
            <a:pPr lvl="1"/>
            <a:r>
              <a:rPr lang="da-DK" dirty="0"/>
              <a:t>Lægmandsbetjente tavler</a:t>
            </a:r>
          </a:p>
          <a:p>
            <a:r>
              <a:rPr lang="da-DK" dirty="0"/>
              <a:t>Efterårsmøde</a:t>
            </a:r>
          </a:p>
          <a:p>
            <a:pPr lvl="1"/>
            <a:r>
              <a:rPr lang="da-DK" dirty="0"/>
              <a:t>Forslag ønskes</a:t>
            </a:r>
          </a:p>
          <a:p>
            <a:endParaRPr lang="da-DK" dirty="0"/>
          </a:p>
          <a:p>
            <a:r>
              <a:rPr lang="da-DK" dirty="0"/>
              <a:t>Hjemmesiden</a:t>
            </a:r>
          </a:p>
          <a:p>
            <a:r>
              <a:rPr lang="da-DK" dirty="0"/>
              <a:t>Opsøge nye pot. Medlemmer, særlig fokus på primære medlemmer</a:t>
            </a:r>
          </a:p>
          <a:p>
            <a:r>
              <a:rPr lang="da-DK" dirty="0"/>
              <a:t>Besøge medlemmer, vil prøve onlinemøder</a:t>
            </a:r>
          </a:p>
        </p:txBody>
      </p:sp>
    </p:spTree>
    <p:extLst>
      <p:ext uri="{BB962C8B-B14F-4D97-AF65-F5344CB8AC3E}">
        <p14:creationId xmlns:p14="http://schemas.microsoft.com/office/powerpoint/2010/main" val="18385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9940" y="-243017"/>
            <a:ext cx="10018713" cy="1752599"/>
          </a:xfrm>
        </p:spPr>
        <p:txBody>
          <a:bodyPr/>
          <a:lstStyle/>
          <a:p>
            <a:r>
              <a:rPr lang="da-DK" b="1" dirty="0"/>
              <a:t>7. Markedsføring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29712" y="1322088"/>
            <a:ext cx="8780026" cy="5550570"/>
          </a:xfrm>
        </p:spPr>
        <p:txBody>
          <a:bodyPr>
            <a:normAutofit/>
          </a:bodyPr>
          <a:lstStyle/>
          <a:p>
            <a:r>
              <a:rPr lang="da-DK" dirty="0"/>
              <a:t>Supply-siderne</a:t>
            </a:r>
          </a:p>
          <a:p>
            <a:pPr lvl="2"/>
            <a:r>
              <a:rPr lang="da-DK" dirty="0"/>
              <a:t>Electronic Supply		</a:t>
            </a:r>
          </a:p>
          <a:p>
            <a:pPr lvl="2"/>
            <a:r>
              <a:rPr lang="da-DK" dirty="0"/>
              <a:t>Energy Supply		</a:t>
            </a:r>
          </a:p>
          <a:p>
            <a:pPr lvl="2"/>
            <a:r>
              <a:rPr lang="da-DK" dirty="0"/>
              <a:t>Metal/jern &amp; metal	 </a:t>
            </a:r>
            <a:r>
              <a:rPr lang="da-DK" sz="1700" dirty="0"/>
              <a:t>(2 portaler dvs. Metal Supply &amp; Maskinindustrien)</a:t>
            </a:r>
          </a:p>
          <a:p>
            <a:pPr lvl="2"/>
            <a:r>
              <a:rPr lang="da-DK" dirty="0"/>
              <a:t>Building/</a:t>
            </a:r>
            <a:r>
              <a:rPr lang="da-DK" dirty="0" err="1"/>
              <a:t>Lic</a:t>
            </a:r>
            <a:r>
              <a:rPr lang="da-DK" dirty="0"/>
              <a:t>/Mester	 </a:t>
            </a:r>
            <a:r>
              <a:rPr lang="da-DK" sz="1700" dirty="0"/>
              <a:t>(3 Portaler dvs. Building Supply, Licitationen &amp; Mestertidende)</a:t>
            </a:r>
          </a:p>
          <a:p>
            <a:pPr lvl="2"/>
            <a:r>
              <a:rPr lang="da-DK" dirty="0"/>
              <a:t>Samlet		13.700 kr./år.</a:t>
            </a:r>
          </a:p>
          <a:p>
            <a:pPr lvl="1"/>
            <a:r>
              <a:rPr lang="da-DK" sz="1700" dirty="0"/>
              <a:t>Ønske om at bruge flere midler til markedsføring</a:t>
            </a:r>
          </a:p>
          <a:p>
            <a:pPr lvl="2"/>
            <a:r>
              <a:rPr lang="da-DK" sz="1500" dirty="0"/>
              <a:t>Særligt de to ny vejledninger udarbejdet af arbejdsgruppen bedre el-tavler. </a:t>
            </a:r>
          </a:p>
          <a:p>
            <a:pPr lvl="2"/>
            <a:r>
              <a:rPr lang="da-DK" sz="1500" dirty="0"/>
              <a:t>Markedsføring af uddannelserne</a:t>
            </a:r>
          </a:p>
          <a:p>
            <a:pPr lvl="2"/>
            <a:r>
              <a:rPr lang="da-DK" sz="1500" dirty="0"/>
              <a:t>Talt med virksomhed der er specialiseret i at målrette markedsføring. Vi skulle gerne ramme landets installatører, rådgivere og </a:t>
            </a:r>
            <a:r>
              <a:rPr lang="da-DK" sz="1500" dirty="0" err="1"/>
              <a:t>tavlebyggere</a:t>
            </a:r>
            <a:r>
              <a:rPr lang="da-DK" sz="1500" dirty="0"/>
              <a:t>. Både via hjemmesideoptimering, </a:t>
            </a:r>
            <a:r>
              <a:rPr lang="da-DK" sz="1500" dirty="0" err="1"/>
              <a:t>linkedin</a:t>
            </a:r>
            <a:r>
              <a:rPr lang="da-DK" sz="1500" dirty="0"/>
              <a:t> og nu også Facebook.</a:t>
            </a:r>
          </a:p>
          <a:p>
            <a:pPr lvl="2"/>
            <a:r>
              <a:rPr lang="da-DK" sz="1500" dirty="0"/>
              <a:t>Samt økonomi til fortsat at udvikle vejledningerne, tekstforfattere</a:t>
            </a:r>
          </a:p>
          <a:p>
            <a:pPr lvl="2"/>
            <a:endParaRPr lang="da-DK" sz="1700" dirty="0"/>
          </a:p>
          <a:p>
            <a:pPr lvl="2"/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6" name="Pladsholder til indho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4377"/>
            <a:ext cx="1604951" cy="6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7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8611" y="0"/>
            <a:ext cx="10018713" cy="1003300"/>
          </a:xfrm>
        </p:spPr>
        <p:txBody>
          <a:bodyPr/>
          <a:lstStyle/>
          <a:p>
            <a:r>
              <a:rPr lang="da-DK" b="1" dirty="0"/>
              <a:t>Dagsorden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885814" y="805343"/>
            <a:ext cx="10446010" cy="5925657"/>
          </a:xfrm>
        </p:spPr>
        <p:txBody>
          <a:bodyPr>
            <a:normAutofit fontScale="40000" lnSpcReduction="20000"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da-DK" dirty="0"/>
              <a:t>Godkendelse af referat fra sidste møde 6. februar 2020</a:t>
            </a:r>
          </a:p>
          <a:p>
            <a:pPr marL="457200" lvl="0" indent="-457200">
              <a:buFont typeface="+mj-lt"/>
              <a:buAutoNum type="arabicParenR"/>
            </a:pPr>
            <a:r>
              <a:rPr lang="da-DK" dirty="0"/>
              <a:t>Økonomi efter 1. kvartal 2020</a:t>
            </a:r>
          </a:p>
          <a:p>
            <a:pPr marL="457200" lvl="0" indent="-457200">
              <a:buFont typeface="+mj-lt"/>
              <a:buAutoNum type="arabicParenR"/>
            </a:pPr>
            <a:r>
              <a:rPr lang="da-DK" dirty="0"/>
              <a:t>Coronapåvirkning</a:t>
            </a:r>
          </a:p>
          <a:p>
            <a:pPr marL="914400" lvl="1" indent="-457200">
              <a:buFont typeface="+mj-lt"/>
              <a:buAutoNum type="arabicParenR"/>
            </a:pPr>
            <a:r>
              <a:rPr lang="da-DK" dirty="0"/>
              <a:t>Medlemsmøde</a:t>
            </a:r>
          </a:p>
          <a:p>
            <a:pPr marL="914400" lvl="1" indent="-457200">
              <a:buFont typeface="+mj-lt"/>
              <a:buAutoNum type="arabicParenR"/>
            </a:pPr>
            <a:r>
              <a:rPr lang="da-DK" dirty="0"/>
              <a:t>Generalforsamling</a:t>
            </a:r>
          </a:p>
          <a:p>
            <a:pPr marL="914400" lvl="1" indent="-457200">
              <a:buFont typeface="+mj-lt"/>
              <a:buAutoNum type="arabicParenR"/>
            </a:pPr>
            <a:r>
              <a:rPr lang="da-DK" dirty="0"/>
              <a:t>Studietur</a:t>
            </a:r>
          </a:p>
          <a:p>
            <a:pPr marL="914400" lvl="1" indent="-457200">
              <a:buFont typeface="+mj-lt"/>
              <a:buAutoNum type="arabicParenR"/>
            </a:pPr>
            <a:r>
              <a:rPr lang="da-DK" dirty="0"/>
              <a:t>Stop på alle møder og kurser</a:t>
            </a:r>
          </a:p>
          <a:p>
            <a:pPr marL="914400" lvl="1" indent="-457200">
              <a:buFont typeface="+mj-lt"/>
              <a:buAutoNum type="arabicParenR"/>
            </a:pPr>
            <a:r>
              <a:rPr lang="da-DK" dirty="0"/>
              <a:t>Online kursus</a:t>
            </a:r>
          </a:p>
          <a:p>
            <a:pPr marL="457200" lvl="0" indent="-457200">
              <a:buFont typeface="+mj-lt"/>
              <a:buAutoNum type="arabicParenR"/>
            </a:pPr>
            <a:r>
              <a:rPr lang="da-DK" dirty="0"/>
              <a:t>Program for efterårsmødet 30. oktober</a:t>
            </a:r>
          </a:p>
          <a:p>
            <a:pPr marL="457200" lvl="0" indent="-457200">
              <a:buFont typeface="+mj-lt"/>
              <a:buAutoNum type="arabicParenR"/>
            </a:pPr>
            <a:r>
              <a:rPr lang="da-DK" dirty="0"/>
              <a:t>Medlemssituationen</a:t>
            </a:r>
          </a:p>
          <a:p>
            <a:pPr marL="457200" lvl="0" indent="-457200">
              <a:buFont typeface="+mj-lt"/>
              <a:buAutoNum type="arabicParenR"/>
            </a:pPr>
            <a:r>
              <a:rPr lang="da-DK" dirty="0"/>
              <a:t>Uddannelse</a:t>
            </a:r>
          </a:p>
          <a:p>
            <a:pPr marL="914400" lvl="1" indent="-457200">
              <a:buFont typeface="+mj-lt"/>
              <a:buAutoNum type="arabicParenR"/>
            </a:pPr>
            <a:r>
              <a:rPr lang="da-DK" dirty="0"/>
              <a:t>Kursus SDE, foreløbig opstart uge 32</a:t>
            </a:r>
          </a:p>
          <a:p>
            <a:pPr marL="1257300" lvl="2" indent="-342900">
              <a:buFont typeface="+mj-lt"/>
              <a:buAutoNum type="arabicParenR"/>
            </a:pPr>
            <a:r>
              <a:rPr lang="da-DK" dirty="0"/>
              <a:t>Materialer ønskes hjælp til</a:t>
            </a:r>
          </a:p>
          <a:p>
            <a:pPr marL="1257300" lvl="2" indent="-342900">
              <a:buFont typeface="+mj-lt"/>
              <a:buAutoNum type="arabicParenR"/>
            </a:pPr>
            <a:r>
              <a:rPr lang="da-DK" dirty="0"/>
              <a:t>Video</a:t>
            </a:r>
          </a:p>
          <a:p>
            <a:pPr marL="1714500" lvl="3" indent="-342900">
              <a:buFont typeface="+mj-lt"/>
              <a:buAutoNum type="arabicParenR"/>
            </a:pPr>
            <a:r>
              <a:rPr lang="da-DK" dirty="0"/>
              <a:t>Virksomhed</a:t>
            </a:r>
          </a:p>
          <a:p>
            <a:pPr marL="1714500" lvl="3" indent="-342900">
              <a:buFont typeface="+mj-lt"/>
              <a:buAutoNum type="arabicParenR"/>
            </a:pPr>
            <a:r>
              <a:rPr lang="da-DK" dirty="0"/>
              <a:t>Medarbejder der ønsker kurset</a:t>
            </a:r>
          </a:p>
          <a:p>
            <a:pPr marL="914400" lvl="1" indent="-457200">
              <a:buFont typeface="+mj-lt"/>
              <a:buAutoNum type="arabicParenR"/>
            </a:pPr>
            <a:r>
              <a:rPr lang="da-DK" dirty="0"/>
              <a:t>Ny automatikmontøruddannelse</a:t>
            </a:r>
          </a:p>
          <a:p>
            <a:pPr marL="914400" lvl="1" indent="-457200">
              <a:buFont typeface="+mj-lt"/>
              <a:buAutoNum type="arabicParenR"/>
            </a:pPr>
            <a:r>
              <a:rPr lang="da-DK" dirty="0"/>
              <a:t>Præsenteres på medlemsmødet 30. april, DI, IU, Metal, Steen Odense</a:t>
            </a:r>
          </a:p>
          <a:p>
            <a:pPr marL="457200" lvl="0" indent="-457200">
              <a:buFont typeface="+mj-lt"/>
              <a:buAutoNum type="arabicParenR"/>
            </a:pPr>
            <a:r>
              <a:rPr lang="da-DK" dirty="0"/>
              <a:t>Konjunkturbarometer</a:t>
            </a:r>
          </a:p>
          <a:p>
            <a:pPr marL="914400" lvl="1" indent="-457200">
              <a:buFont typeface="+mj-lt"/>
              <a:buAutoNum type="arabicParenR"/>
            </a:pPr>
            <a:r>
              <a:rPr lang="da-DK" dirty="0"/>
              <a:t>Er sendt ud, status på tilbagemeldinger</a:t>
            </a:r>
          </a:p>
          <a:p>
            <a:pPr marL="457200" lvl="0" indent="-457200">
              <a:buFont typeface="+mj-lt"/>
              <a:buAutoNum type="arabicParenR"/>
            </a:pPr>
            <a:r>
              <a:rPr lang="da-DK" dirty="0"/>
              <a:t>Orientering fra direktøren</a:t>
            </a:r>
          </a:p>
          <a:p>
            <a:pPr marL="914400" lvl="1" indent="-457200">
              <a:buFont typeface="+mj-lt"/>
              <a:buAutoNum type="arabicParenR"/>
            </a:pPr>
            <a:r>
              <a:rPr lang="da-DK" dirty="0"/>
              <a:t>Arbejdsgruppen bedre </a:t>
            </a:r>
            <a:r>
              <a:rPr lang="da-DK" dirty="0" err="1"/>
              <a:t>eltavler</a:t>
            </a:r>
            <a:endParaRPr lang="da-DK" dirty="0"/>
          </a:p>
          <a:p>
            <a:pPr marL="914400" lvl="1" indent="-457200">
              <a:buFont typeface="+mj-lt"/>
              <a:buAutoNum type="arabicParenR"/>
            </a:pPr>
            <a:r>
              <a:rPr lang="da-DK" dirty="0"/>
              <a:t>Kommende aktiviteter</a:t>
            </a:r>
          </a:p>
          <a:p>
            <a:pPr marL="914400" lvl="1" indent="-457200">
              <a:buFont typeface="+mj-lt"/>
              <a:buAutoNum type="arabicParenR"/>
            </a:pPr>
            <a:r>
              <a:rPr lang="da-DK" dirty="0"/>
              <a:t>Studietur</a:t>
            </a:r>
          </a:p>
          <a:p>
            <a:pPr marL="457200" lvl="0" indent="-457200">
              <a:buFont typeface="+mj-lt"/>
              <a:buAutoNum type="arabicParenR"/>
            </a:pPr>
            <a:r>
              <a:rPr lang="da-DK" dirty="0"/>
              <a:t>Eventuelt</a:t>
            </a:r>
          </a:p>
          <a:p>
            <a:pPr marL="914400" lvl="1" indent="-457200">
              <a:buFont typeface="+mj-lt"/>
              <a:buAutoNum type="arabicParenR"/>
            </a:pPr>
            <a:r>
              <a:rPr lang="da-DK" dirty="0"/>
              <a:t>Næste møde placering?</a:t>
            </a:r>
          </a:p>
          <a:p>
            <a:pPr marL="914400" lvl="1" indent="-457200">
              <a:buFont typeface="+mj-lt"/>
              <a:buAutoNum type="arabicParenR"/>
            </a:pPr>
            <a:r>
              <a:rPr lang="da-DK" dirty="0"/>
              <a:t>Kommende års møder</a:t>
            </a:r>
          </a:p>
          <a:p>
            <a:pPr marL="457200" indent="-457200">
              <a:buFont typeface="+mj-lt"/>
              <a:buAutoNum type="arabicParenR"/>
            </a:pPr>
            <a:endParaRPr lang="da-DK" dirty="0"/>
          </a:p>
        </p:txBody>
      </p:sp>
      <p:pic>
        <p:nvPicPr>
          <p:cNvPr id="12" name="Pladsholder til indhold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4377"/>
            <a:ext cx="1604951" cy="62693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7E86201D-D346-4339-BBA6-604F1F45F7E6}"/>
              </a:ext>
            </a:extLst>
          </p:cNvPr>
          <p:cNvSpPr txBox="1"/>
          <p:nvPr/>
        </p:nvSpPr>
        <p:spPr>
          <a:xfrm>
            <a:off x="7306811" y="2164360"/>
            <a:ext cx="3783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Forslag til ekstra bestyrelsesmøde evt. ultimo juni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2981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C381C-2365-4509-9870-2803DD62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18" y="-190500"/>
            <a:ext cx="10018713" cy="1752599"/>
          </a:xfrm>
        </p:spPr>
        <p:txBody>
          <a:bodyPr/>
          <a:lstStyle/>
          <a:p>
            <a:r>
              <a:rPr lang="da-DK" b="1" dirty="0"/>
              <a:t>8. Hjemmeside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2E8A36-95A4-4387-924F-EB030628C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002" y="1866899"/>
            <a:ext cx="10018713" cy="3124201"/>
          </a:xfrm>
        </p:spPr>
        <p:txBody>
          <a:bodyPr>
            <a:normAutofit fontScale="92500"/>
          </a:bodyPr>
          <a:lstStyle/>
          <a:p>
            <a:r>
              <a:rPr lang="da-DK" dirty="0"/>
              <a:t>Der arbejdes på følgende tiltag:</a:t>
            </a:r>
          </a:p>
          <a:p>
            <a:r>
              <a:rPr lang="da-DK" dirty="0"/>
              <a:t>Nyt layout på forsiden</a:t>
            </a:r>
          </a:p>
          <a:p>
            <a:r>
              <a:rPr lang="da-DK" dirty="0"/>
              <a:t>Nyt layout af sider, der har billeder</a:t>
            </a:r>
          </a:p>
          <a:p>
            <a:r>
              <a:rPr lang="da-DK" dirty="0"/>
              <a:t>Der skal hentes nye billeder hjem fra de medlemmer der har bannerreklamer</a:t>
            </a:r>
          </a:p>
          <a:p>
            <a:r>
              <a:rPr lang="da-DK" dirty="0"/>
              <a:t>Siden deles på i to, for hastighedsoptimering</a:t>
            </a:r>
          </a:p>
          <a:p>
            <a:r>
              <a:rPr lang="da-DK" dirty="0"/>
              <a:t>Analyse af udsendelse af nyhedsbreve, via mailserver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505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200120A0-6C75-504C-AFAB-BEAD60CAE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89" r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2FD9D0-2897-AB41-BE9F-C4E407FD6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da-DK" sz="6600"/>
              <a:t>Webanalyse af DETF.dk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86AB168-EDC4-4049-85C7-2F0A03F30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da-DK" dirty="0"/>
              <a:t>Perioden 1. jan. 2019 til 31. dec. 2019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F9C374B-64FF-294E-A0B0-D7D0EB309710}"/>
              </a:ext>
            </a:extLst>
          </p:cNvPr>
          <p:cNvSpPr/>
          <p:nvPr/>
        </p:nvSpPr>
        <p:spPr>
          <a:xfrm>
            <a:off x="10190430" y="4855915"/>
            <a:ext cx="1963905" cy="17667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E7129CE1-76D5-9848-80B5-6EF4D356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8342" y="4855915"/>
            <a:ext cx="1768080" cy="1766765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A6970D5-5FC3-45BC-AE90-E19EED8AC6D5}"/>
              </a:ext>
            </a:extLst>
          </p:cNvPr>
          <p:cNvSpPr txBox="1">
            <a:spLocks/>
          </p:cNvSpPr>
          <p:nvPr/>
        </p:nvSpPr>
        <p:spPr>
          <a:xfrm>
            <a:off x="944319" y="-640980"/>
            <a:ext cx="10018713" cy="1752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da-DK" sz="4000" b="1" dirty="0">
                <a:ln w="3175" cmpd="sng">
                  <a:noFill/>
                </a:ln>
                <a:solidFill>
                  <a:schemeClr val="bg1"/>
                </a:solidFill>
              </a:rPr>
              <a:t>8. Hjemmeside</a:t>
            </a:r>
          </a:p>
        </p:txBody>
      </p:sp>
    </p:spTree>
    <p:extLst>
      <p:ext uri="{BB962C8B-B14F-4D97-AF65-F5344CB8AC3E}">
        <p14:creationId xmlns:p14="http://schemas.microsoft.com/office/powerpoint/2010/main" val="1861021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3B2A41-A1BF-5C43-ABA4-492A6B19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5" y="514441"/>
            <a:ext cx="5130795" cy="1461778"/>
          </a:xfrm>
        </p:spPr>
        <p:txBody>
          <a:bodyPr>
            <a:normAutofit/>
          </a:bodyPr>
          <a:lstStyle/>
          <a:p>
            <a:r>
              <a:rPr lang="da-DK" sz="4000" b="1" dirty="0"/>
              <a:t>Igangværende tiltag </a:t>
            </a:r>
          </a:p>
        </p:txBody>
      </p:sp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76A55FA2-276C-4485-B97F-B9869237A1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6824" y="2096846"/>
          <a:ext cx="4135975" cy="409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fik 8" descr="Internet">
            <a:extLst>
              <a:ext uri="{FF2B5EF4-FFF2-40B4-BE49-F238E27FC236}">
                <a16:creationId xmlns:a16="http://schemas.microsoft.com/office/drawing/2014/main" id="{614DC78B-7E33-D043-9CEE-565ABC3B4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71990" y="2096846"/>
            <a:ext cx="3245615" cy="324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76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4250A1-9E4F-D140-9F69-9192F63B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6" y="250031"/>
            <a:ext cx="4468091" cy="1325563"/>
          </a:xfrm>
        </p:spPr>
        <p:txBody>
          <a:bodyPr>
            <a:normAutofit/>
          </a:bodyPr>
          <a:lstStyle/>
          <a:p>
            <a:pPr algn="ctr"/>
            <a:r>
              <a:rPr lang="da-DK" sz="4000" b="1" dirty="0"/>
              <a:t>Trafik og besøgende</a:t>
            </a:r>
          </a:p>
        </p:txBody>
      </p:sp>
      <p:sp>
        <p:nvSpPr>
          <p:cNvPr id="18" name="Pladsholder til indhold 17">
            <a:extLst>
              <a:ext uri="{FF2B5EF4-FFF2-40B4-BE49-F238E27FC236}">
                <a16:creationId xmlns:a16="http://schemas.microsoft.com/office/drawing/2014/main" id="{C927B750-09BF-1D49-8F00-D0AD97644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382" y="1825625"/>
            <a:ext cx="3692237" cy="4351338"/>
          </a:xfrm>
        </p:spPr>
        <p:txBody>
          <a:bodyPr>
            <a:normAutofit/>
          </a:bodyPr>
          <a:lstStyle/>
          <a:p>
            <a:r>
              <a:rPr lang="da-DK" sz="1800" dirty="0"/>
              <a:t>Store udsving</a:t>
            </a:r>
          </a:p>
          <a:p>
            <a:r>
              <a:rPr lang="da-DK" sz="1800" dirty="0"/>
              <a:t>Dyk i weekender og julen</a:t>
            </a:r>
          </a:p>
          <a:p>
            <a:r>
              <a:rPr lang="da-DK" sz="1800" dirty="0" err="1"/>
              <a:t>Peak</a:t>
            </a:r>
            <a:r>
              <a:rPr lang="da-DK" sz="1800" dirty="0"/>
              <a:t> i start november</a:t>
            </a:r>
          </a:p>
        </p:txBody>
      </p: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billedforklaring 19">
            <a:extLst>
              <a:ext uri="{FF2B5EF4-FFF2-40B4-BE49-F238E27FC236}">
                <a16:creationId xmlns:a16="http://schemas.microsoft.com/office/drawing/2014/main" id="{06988956-2559-4849-831B-58F798FEE492}"/>
              </a:ext>
            </a:extLst>
          </p:cNvPr>
          <p:cNvSpPr/>
          <p:nvPr/>
        </p:nvSpPr>
        <p:spPr>
          <a:xfrm>
            <a:off x="5472158" y="20306"/>
            <a:ext cx="1247297" cy="933810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29ACBD7D-6397-7947-939C-09C6A0555073}"/>
              </a:ext>
            </a:extLst>
          </p:cNvPr>
          <p:cNvSpPr txBox="1"/>
          <p:nvPr/>
        </p:nvSpPr>
        <p:spPr>
          <a:xfrm>
            <a:off x="5472158" y="250031"/>
            <a:ext cx="12472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Brugere = antal IP adresser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billedforklaring 25">
            <a:extLst>
              <a:ext uri="{FF2B5EF4-FFF2-40B4-BE49-F238E27FC236}">
                <a16:creationId xmlns:a16="http://schemas.microsoft.com/office/drawing/2014/main" id="{F82590E7-A2BB-DF41-A41F-28A276AA6F2B}"/>
              </a:ext>
            </a:extLst>
          </p:cNvPr>
          <p:cNvSpPr/>
          <p:nvPr/>
        </p:nvSpPr>
        <p:spPr>
          <a:xfrm>
            <a:off x="6930959" y="20306"/>
            <a:ext cx="1247297" cy="933810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D98D32EB-FFA4-8F4E-B6D2-359D01F4B545}"/>
              </a:ext>
            </a:extLst>
          </p:cNvPr>
          <p:cNvSpPr txBox="1"/>
          <p:nvPr/>
        </p:nvSpPr>
        <p:spPr>
          <a:xfrm>
            <a:off x="6912668" y="265820"/>
            <a:ext cx="12472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2.893 sider har de besøgt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billedforklaring 28">
            <a:extLst>
              <a:ext uri="{FF2B5EF4-FFF2-40B4-BE49-F238E27FC236}">
                <a16:creationId xmlns:a16="http://schemas.microsoft.com/office/drawing/2014/main" id="{F48F94BD-7039-7243-BEC6-C7F0E5D24C41}"/>
              </a:ext>
            </a:extLst>
          </p:cNvPr>
          <p:cNvSpPr/>
          <p:nvPr/>
        </p:nvSpPr>
        <p:spPr>
          <a:xfrm>
            <a:off x="8277443" y="3762"/>
            <a:ext cx="1247297" cy="933810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billedforklaring 29">
            <a:extLst>
              <a:ext uri="{FF2B5EF4-FFF2-40B4-BE49-F238E27FC236}">
                <a16:creationId xmlns:a16="http://schemas.microsoft.com/office/drawing/2014/main" id="{CD06721C-0015-7A40-98C0-2B0E29875F7B}"/>
              </a:ext>
            </a:extLst>
          </p:cNvPr>
          <p:cNvSpPr/>
          <p:nvPr/>
        </p:nvSpPr>
        <p:spPr>
          <a:xfrm>
            <a:off x="9736244" y="-6024"/>
            <a:ext cx="1247297" cy="933810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FCF869B5-6D4C-C348-9421-F2516C3A31E6}"/>
              </a:ext>
            </a:extLst>
          </p:cNvPr>
          <p:cNvSpPr txBox="1"/>
          <p:nvPr/>
        </p:nvSpPr>
        <p:spPr>
          <a:xfrm>
            <a:off x="8201887" y="265820"/>
            <a:ext cx="12472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Disse ser kun én side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76FCDD41-968D-654E-B714-0E4863C86B92}"/>
              </a:ext>
            </a:extLst>
          </p:cNvPr>
          <p:cNvSpPr txBox="1"/>
          <p:nvPr/>
        </p:nvSpPr>
        <p:spPr>
          <a:xfrm>
            <a:off x="9736244" y="265820"/>
            <a:ext cx="12472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Gennemsnit en bruger er på siden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lede 3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D6CA9872-449D-1E4B-8C34-A3C2AE645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050" y="1156565"/>
            <a:ext cx="5928905" cy="454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64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80366D6-50DB-6749-9A0F-546415B6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337" y="278265"/>
            <a:ext cx="3039137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Kanaler</a:t>
            </a:r>
            <a:endParaRPr lang="en-US" b="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ekstfelt 17">
            <a:extLst>
              <a:ext uri="{FF2B5EF4-FFF2-40B4-BE49-F238E27FC236}">
                <a16:creationId xmlns:a16="http://schemas.microsoft.com/office/drawing/2014/main" id="{B37ED5F1-8B8F-1447-B8B1-C1F921FEB8C7}"/>
              </a:ext>
            </a:extLst>
          </p:cNvPr>
          <p:cNvSpPr txBox="1"/>
          <p:nvPr/>
        </p:nvSpPr>
        <p:spPr>
          <a:xfrm>
            <a:off x="10343906" y="368896"/>
            <a:ext cx="1690437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Organic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Via søgemaskiner ”Google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CC539655-311D-4E4F-94E3-4518A429E459}"/>
              </a:ext>
            </a:extLst>
          </p:cNvPr>
          <p:cNvSpPr txBox="1"/>
          <p:nvPr/>
        </p:nvSpPr>
        <p:spPr>
          <a:xfrm>
            <a:off x="10343906" y="1670241"/>
            <a:ext cx="1690437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via 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www.detf.dk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eller nyhedsbreve.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A990C7CB-EF17-E94D-954A-44C5ACC4B398}"/>
              </a:ext>
            </a:extLst>
          </p:cNvPr>
          <p:cNvSpPr txBox="1"/>
          <p:nvPr/>
        </p:nvSpPr>
        <p:spPr>
          <a:xfrm>
            <a:off x="12591047" y="980574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6FE71AEE-4BA9-3F4F-AC3A-B45B6FBDE936}"/>
              </a:ext>
            </a:extLst>
          </p:cNvPr>
          <p:cNvSpPr txBox="1"/>
          <p:nvPr/>
        </p:nvSpPr>
        <p:spPr>
          <a:xfrm>
            <a:off x="10343906" y="2870570"/>
            <a:ext cx="1690437" cy="1754326"/>
          </a:xfrm>
          <a:prstGeom prst="rect">
            <a:avLst/>
          </a:prstGeom>
          <a:solidFill>
            <a:srgbClr val="E3513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Referral, andre hjemmesider der refererer til DETF (klikker på annonce eller links).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5C255F6-BCAC-9242-96E3-C535929D1DF4}"/>
              </a:ext>
            </a:extLst>
          </p:cNvPr>
          <p:cNvSpPr/>
          <p:nvPr/>
        </p:nvSpPr>
        <p:spPr>
          <a:xfrm>
            <a:off x="7568441" y="1974988"/>
            <a:ext cx="1482437" cy="517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Pladsholder til indhold 17">
            <a:extLst>
              <a:ext uri="{FF2B5EF4-FFF2-40B4-BE49-F238E27FC236}">
                <a16:creationId xmlns:a16="http://schemas.microsoft.com/office/drawing/2014/main" id="{C833489D-83CC-4848-BB68-81D94F597D91}"/>
              </a:ext>
            </a:extLst>
          </p:cNvPr>
          <p:cNvSpPr txBox="1">
            <a:spLocks/>
          </p:cNvSpPr>
          <p:nvPr/>
        </p:nvSpPr>
        <p:spPr>
          <a:xfrm>
            <a:off x="3353463" y="4705971"/>
            <a:ext cx="5485073" cy="1779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 stigning af besøgende gennem kanalen ”Referral”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Organisk trafik er stabil</a:t>
            </a:r>
          </a:p>
        </p:txBody>
      </p:sp>
      <p:pic>
        <p:nvPicPr>
          <p:cNvPr id="4" name="Billede 3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063BDE64-A9CD-3D46-A6A4-BC8044F5E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034" y="278265"/>
            <a:ext cx="6301825" cy="412183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ED710DC-F903-F044-88EF-40BF347D1089}"/>
              </a:ext>
            </a:extLst>
          </p:cNvPr>
          <p:cNvSpPr/>
          <p:nvPr/>
        </p:nvSpPr>
        <p:spPr>
          <a:xfrm>
            <a:off x="7421217" y="1935308"/>
            <a:ext cx="1828800" cy="1390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462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80366D6-50DB-6749-9A0F-546415B6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709" y="291003"/>
            <a:ext cx="4860055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Trafik</a:t>
            </a:r>
            <a:r>
              <a:rPr lang="en-US" b="1" dirty="0"/>
              <a:t>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kanaler</a:t>
            </a:r>
            <a:endParaRPr lang="en-US" b="1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39693D1-D3FD-9544-AEA2-46520D994767}"/>
              </a:ext>
            </a:extLst>
          </p:cNvPr>
          <p:cNvSpPr txBox="1"/>
          <p:nvPr/>
        </p:nvSpPr>
        <p:spPr>
          <a:xfrm>
            <a:off x="7650572" y="1540308"/>
            <a:ext cx="4214078" cy="1407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Referral (top 3)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Elfokus.dk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| 236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brugere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Installationsmedierne.dk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| 150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brugere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supply.dk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| 34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brugere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kstfelt 24">
            <a:extLst>
              <a:ext uri="{FF2B5EF4-FFF2-40B4-BE49-F238E27FC236}">
                <a16:creationId xmlns:a16="http://schemas.microsoft.com/office/drawing/2014/main" id="{709E42DB-86EC-C549-8FA4-5849DE14276C}"/>
              </a:ext>
            </a:extLst>
          </p:cNvPr>
          <p:cNvSpPr txBox="1"/>
          <p:nvPr/>
        </p:nvSpPr>
        <p:spPr>
          <a:xfrm>
            <a:off x="8764120" y="3637491"/>
            <a:ext cx="3100531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session, du er på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www.detf.dk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søger rundt på alle de sider du vil.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Lukker du siden og går ind igen, starter en ny session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68ECB309-0F1F-2E46-AD4C-9585BD4BEF3C}"/>
              </a:ext>
            </a:extLst>
          </p:cNvPr>
          <p:cNvSpPr txBox="1"/>
          <p:nvPr/>
        </p:nvSpPr>
        <p:spPr>
          <a:xfrm>
            <a:off x="8764121" y="5110728"/>
            <a:ext cx="3100529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Afvisningsprocenten viser dem der kun ser på én side, når de har været på hjemmesiden.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4DCFAF2-5852-5148-9C88-40391A0F91DC}"/>
              </a:ext>
            </a:extLst>
          </p:cNvPr>
          <p:cNvSpPr/>
          <p:nvPr/>
        </p:nvSpPr>
        <p:spPr>
          <a:xfrm>
            <a:off x="972709" y="1540308"/>
            <a:ext cx="5303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 bedste trafikkanal – </a:t>
            </a:r>
            <a:r>
              <a:rPr kumimoji="0" lang="da-DK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Organic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Search (Google)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Længste sessionsvarighed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Flest sider pr. session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Lavest afvisningsprocent</a:t>
            </a:r>
          </a:p>
        </p:txBody>
      </p:sp>
      <p:pic>
        <p:nvPicPr>
          <p:cNvPr id="4" name="Billede 3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B7A518A6-2C57-EF4B-945D-E4074A45B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71" y="3383105"/>
            <a:ext cx="8588149" cy="282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39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532967-3CA7-914C-A879-287EA4B88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91" y="295858"/>
            <a:ext cx="3200400" cy="1325563"/>
          </a:xfrm>
        </p:spPr>
        <p:txBody>
          <a:bodyPr>
            <a:normAutofit/>
          </a:bodyPr>
          <a:lstStyle/>
          <a:p>
            <a:r>
              <a:rPr lang="da-DK" b="1" dirty="0"/>
              <a:t>Sidevisninger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A42CEF-F4FD-4FAA-B4B6-C2DEC5940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1825625"/>
            <a:ext cx="3685310" cy="4351338"/>
          </a:xfrm>
        </p:spPr>
        <p:txBody>
          <a:bodyPr>
            <a:normAutofit/>
          </a:bodyPr>
          <a:lstStyle/>
          <a:p>
            <a:r>
              <a:rPr lang="da-DK" sz="1800" dirty="0"/>
              <a:t>Nyttige links og filer er blevet en populær side.</a:t>
            </a:r>
          </a:p>
          <a:p>
            <a:r>
              <a:rPr lang="da-DK" sz="1800" dirty="0"/>
              <a:t>God eksponering af medlemmer på medlemssiden.</a:t>
            </a:r>
          </a:p>
          <a:p>
            <a:endParaRPr lang="da-DK" sz="1800" dirty="0"/>
          </a:p>
          <a:p>
            <a:endParaRPr lang="en-US" sz="1800" dirty="0"/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2265801-4EA4-8649-9249-CD67360A4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502" y="1085850"/>
            <a:ext cx="5842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62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BB621A-CB64-2F4A-9D23-BA1B61EA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da-DK" b="1" dirty="0"/>
              <a:t>Enhed benyttet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DC3BDD-0AC1-D048-A8A5-8CD7ECC1E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5452533" cy="1278874"/>
          </a:xfrm>
        </p:spPr>
        <p:txBody>
          <a:bodyPr>
            <a:normAutofit/>
          </a:bodyPr>
          <a:lstStyle/>
          <a:p>
            <a:r>
              <a:rPr lang="da-DK" sz="2000" dirty="0"/>
              <a:t>Langt størstedelen besøger hjemmesiden på computer.</a:t>
            </a:r>
          </a:p>
          <a:p>
            <a:r>
              <a:rPr lang="da-DK" sz="2000" dirty="0"/>
              <a:t>Stigning i besøgende på telefon.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lede 4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848B2C81-BB4E-704F-A24B-E2E10695E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585" y="321734"/>
            <a:ext cx="3835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97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BB621A-CB64-2F4A-9D23-BA1B61EA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da-DK" b="1" dirty="0"/>
              <a:t>Opsamling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DC3BDD-0AC1-D048-A8A5-8CD7ECC1E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da-DK" sz="2000" dirty="0"/>
              <a:t>Igangværende tiltag forventes at øge brugervenligheden, samt placeringen i søgemaskiner.</a:t>
            </a:r>
          </a:p>
          <a:p>
            <a:r>
              <a:rPr lang="da-DK" sz="2000" dirty="0"/>
              <a:t>Der er kommet flere besøgende på hjemmesiden især igennem kanalen ”Referral”.</a:t>
            </a:r>
          </a:p>
          <a:p>
            <a:r>
              <a:rPr lang="da-DK" sz="2000" dirty="0"/>
              <a:t>Trafikken fra kanalen ”</a:t>
            </a:r>
            <a:r>
              <a:rPr lang="da-DK" sz="2000" dirty="0" err="1"/>
              <a:t>Organic</a:t>
            </a:r>
            <a:r>
              <a:rPr lang="da-DK" sz="2000" dirty="0"/>
              <a:t> Search, Google” er af højest kvalitet. Derfor skal der fokuseres på at opnå endnu mere trafik gennem denne.</a:t>
            </a:r>
          </a:p>
          <a:p>
            <a:r>
              <a:rPr lang="da-DK" sz="2000" dirty="0"/>
              <a:t>Nyttige links og filer er en populær side, som brugerne tydeligvis benytter. Derfor bør fokus være på at optimere dennes, samt komme med nyt indhold til denne.</a:t>
            </a:r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904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3211" y="-492032"/>
            <a:ext cx="10018713" cy="1752599"/>
          </a:xfrm>
        </p:spPr>
        <p:txBody>
          <a:bodyPr/>
          <a:lstStyle/>
          <a:p>
            <a:r>
              <a:rPr lang="da-DK" b="1" dirty="0"/>
              <a:t>9. Udlandstur 2020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738829" y="-45"/>
            <a:ext cx="9670522" cy="3177053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Turen til USA er nu aflyst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Der var for få tilmeldte og vægten mellem primære og associerede var skæv.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pic>
        <p:nvPicPr>
          <p:cNvPr id="6" name="Pladsholder til indho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4377"/>
            <a:ext cx="1604951" cy="626934"/>
          </a:xfrm>
          <a:prstGeom prst="rect">
            <a:avLst/>
          </a:prstGeom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B53F9B9B-162B-49CD-9BBF-2CE135000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857359"/>
              </p:ext>
            </p:extLst>
          </p:nvPr>
        </p:nvGraphicFramePr>
        <p:xfrm>
          <a:off x="3402012" y="1702272"/>
          <a:ext cx="8577958" cy="5148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6498">
                  <a:extLst>
                    <a:ext uri="{9D8B030D-6E8A-4147-A177-3AD203B41FA5}">
                      <a16:colId xmlns:a16="http://schemas.microsoft.com/office/drawing/2014/main" val="4173702180"/>
                    </a:ext>
                  </a:extLst>
                </a:gridCol>
                <a:gridCol w="1288899">
                  <a:extLst>
                    <a:ext uri="{9D8B030D-6E8A-4147-A177-3AD203B41FA5}">
                      <a16:colId xmlns:a16="http://schemas.microsoft.com/office/drawing/2014/main" val="3366456598"/>
                    </a:ext>
                  </a:extLst>
                </a:gridCol>
                <a:gridCol w="1079587">
                  <a:extLst>
                    <a:ext uri="{9D8B030D-6E8A-4147-A177-3AD203B41FA5}">
                      <a16:colId xmlns:a16="http://schemas.microsoft.com/office/drawing/2014/main" val="2192426776"/>
                    </a:ext>
                  </a:extLst>
                </a:gridCol>
                <a:gridCol w="716054">
                  <a:extLst>
                    <a:ext uri="{9D8B030D-6E8A-4147-A177-3AD203B41FA5}">
                      <a16:colId xmlns:a16="http://schemas.microsoft.com/office/drawing/2014/main" val="3773853371"/>
                    </a:ext>
                  </a:extLst>
                </a:gridCol>
                <a:gridCol w="705037">
                  <a:extLst>
                    <a:ext uri="{9D8B030D-6E8A-4147-A177-3AD203B41FA5}">
                      <a16:colId xmlns:a16="http://schemas.microsoft.com/office/drawing/2014/main" val="1376880814"/>
                    </a:ext>
                  </a:extLst>
                </a:gridCol>
                <a:gridCol w="782153">
                  <a:extLst>
                    <a:ext uri="{9D8B030D-6E8A-4147-A177-3AD203B41FA5}">
                      <a16:colId xmlns:a16="http://schemas.microsoft.com/office/drawing/2014/main" val="1167020458"/>
                    </a:ext>
                  </a:extLst>
                </a:gridCol>
                <a:gridCol w="705037">
                  <a:extLst>
                    <a:ext uri="{9D8B030D-6E8A-4147-A177-3AD203B41FA5}">
                      <a16:colId xmlns:a16="http://schemas.microsoft.com/office/drawing/2014/main" val="2221317187"/>
                    </a:ext>
                  </a:extLst>
                </a:gridCol>
                <a:gridCol w="870279">
                  <a:extLst>
                    <a:ext uri="{9D8B030D-6E8A-4147-A177-3AD203B41FA5}">
                      <a16:colId xmlns:a16="http://schemas.microsoft.com/office/drawing/2014/main" val="2137454199"/>
                    </a:ext>
                  </a:extLst>
                </a:gridCol>
                <a:gridCol w="734414">
                  <a:extLst>
                    <a:ext uri="{9D8B030D-6E8A-4147-A177-3AD203B41FA5}">
                      <a16:colId xmlns:a16="http://schemas.microsoft.com/office/drawing/2014/main" val="3425360745"/>
                    </a:ext>
                  </a:extLst>
                </a:gridCol>
              </a:tblGrid>
              <a:tr h="2339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 dirty="0">
                          <a:effectLst/>
                        </a:rPr>
                        <a:t>Tilmeldte til USA tur 2020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2762179257"/>
                  </a:ext>
                </a:extLst>
              </a:tr>
              <a:tr h="367471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Navn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Firma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Mail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tlf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Primær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Associreret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Primær virk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asso. Virk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1674811649"/>
                  </a:ext>
                </a:extLst>
              </a:tr>
              <a:tr h="367471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Thomas Knoth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 err="1">
                          <a:effectLst/>
                        </a:rPr>
                        <a:t>Desitek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sng" strike="noStrike" dirty="0">
                          <a:effectLst/>
                          <a:hlinkClick r:id="rId4"/>
                        </a:rPr>
                        <a:t>tkn@desitek.dk</a:t>
                      </a:r>
                      <a:endParaRPr lang="da-DK" sz="12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61442663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3681306393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Preben Lund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CUBIC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()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44546879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Jesper Fristrup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CUBIC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()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2602733023"/>
                  </a:ext>
                </a:extLst>
              </a:tr>
              <a:tr h="367471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Michael Hansen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Dansk Tavle Teknik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2797877146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Flemming Folkvardsen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ABB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585537801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Chris Damsgaard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Phoenix Contact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3800232137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Thomas Thestrup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LM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29177311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3689331511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Michael Schrøder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PRO Automatik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93348549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Jesper Andersen 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Rockwell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2165793660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Lars Wandahl Sørensen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Solar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1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3683829109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Kim Schrøder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Wexoe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1161806163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Jens Christian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Soft &amp; Teknik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1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2223096232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Carsten Christensen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EL-TA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1859173501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Ulrik Juul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Titech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1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1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1539884216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Jesper Stesnstrup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Titech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3486238307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Torben 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tic-elkas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1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3176867806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ticelkas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3112186925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René Kjemtrup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DETF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4260117053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6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8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428411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2471931179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Samlet antal deltagere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8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9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18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1656953092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F6833652-B5E8-4E35-A6BA-39384197CA44}"/>
              </a:ext>
            </a:extLst>
          </p:cNvPr>
          <p:cNvSpPr txBox="1"/>
          <p:nvPr/>
        </p:nvSpPr>
        <p:spPr>
          <a:xfrm>
            <a:off x="2037184" y="2900854"/>
            <a:ext cx="1028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highlight>
                  <a:srgbClr val="FF0000"/>
                </a:highlight>
              </a:rPr>
              <a:t>Rockwell vil kontakte de tilmeldte primære medlemmer for at tilbyde dem turen, i anden form</a:t>
            </a:r>
          </a:p>
        </p:txBody>
      </p:sp>
    </p:spTree>
    <p:extLst>
      <p:ext uri="{BB962C8B-B14F-4D97-AF65-F5344CB8AC3E}">
        <p14:creationId xmlns:p14="http://schemas.microsoft.com/office/powerpoint/2010/main" val="206907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4377"/>
            <a:ext cx="1604951" cy="626934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9B0B0AA-3E69-41DB-A874-7B9ECADF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1012490" cy="376101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169CB58-16F8-4AA5-A93F-FCBC0465F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4E0A197C-D439-4027-A506-0F542B77B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888" y="15076"/>
            <a:ext cx="8330029" cy="684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8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E7BAC3-04B0-4540-9A1F-211479DF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-304800"/>
            <a:ext cx="10018713" cy="1752599"/>
          </a:xfrm>
        </p:spPr>
        <p:txBody>
          <a:bodyPr/>
          <a:lstStyle/>
          <a:p>
            <a:r>
              <a:rPr lang="da-DK" b="1" dirty="0"/>
              <a:t>Budget 2020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054FEC-B04E-4C66-A755-3969FD68D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CB844BA-BEFF-4F54-A645-2189FC496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204787"/>
            <a:ext cx="8963025" cy="644842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CD79AA8-5D28-4108-9A4D-E939E13BCFFF}"/>
              </a:ext>
            </a:extLst>
          </p:cNvPr>
          <p:cNvSpPr txBox="1"/>
          <p:nvPr/>
        </p:nvSpPr>
        <p:spPr>
          <a:xfrm rot="1597970">
            <a:off x="10892439" y="548175"/>
            <a:ext cx="122116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Pkt. 10</a:t>
            </a:r>
          </a:p>
        </p:txBody>
      </p:sp>
    </p:spTree>
    <p:extLst>
      <p:ext uri="{BB962C8B-B14F-4D97-AF65-F5344CB8AC3E}">
        <p14:creationId xmlns:p14="http://schemas.microsoft.com/office/powerpoint/2010/main" val="354640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57839-FD64-4CC8-B329-7CBA85E7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-263996"/>
            <a:ext cx="10018713" cy="1752599"/>
          </a:xfrm>
        </p:spPr>
        <p:txBody>
          <a:bodyPr>
            <a:normAutofit/>
          </a:bodyPr>
          <a:lstStyle/>
          <a:p>
            <a:r>
              <a:rPr lang="da-DK" b="1" dirty="0"/>
              <a:t>9. Nyt fra direktøren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717D04-D95B-4F91-9BDC-2A5CE7887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847" y="1445343"/>
            <a:ext cx="10018713" cy="516783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From and including: </a:t>
            </a:r>
            <a:r>
              <a:rPr lang="en-US" b="1" dirty="0" err="1"/>
              <a:t>søndag</a:t>
            </a:r>
            <a:r>
              <a:rPr lang="en-US" b="1" dirty="0"/>
              <a:t> 1. </a:t>
            </a:r>
            <a:r>
              <a:rPr lang="en-US" b="1" dirty="0" err="1"/>
              <a:t>oktober</a:t>
            </a:r>
            <a:r>
              <a:rPr lang="en-US" b="1" dirty="0"/>
              <a:t> 2017</a:t>
            </a:r>
            <a:br>
              <a:rPr lang="en-US" dirty="0"/>
            </a:br>
            <a:r>
              <a:rPr lang="en-US" dirty="0"/>
              <a:t>To and including: </a:t>
            </a:r>
            <a:r>
              <a:rPr lang="en-US" b="1" dirty="0" err="1"/>
              <a:t>onsdag</a:t>
            </a:r>
            <a:r>
              <a:rPr lang="en-US" b="1" dirty="0"/>
              <a:t> 5. </a:t>
            </a:r>
            <a:r>
              <a:rPr lang="en-US" b="1" dirty="0" err="1"/>
              <a:t>februar</a:t>
            </a:r>
            <a:r>
              <a:rPr lang="en-US" b="1" dirty="0"/>
              <a:t> 2020</a:t>
            </a:r>
            <a:endParaRPr lang="en-US" dirty="0"/>
          </a:p>
          <a:p>
            <a:r>
              <a:rPr lang="en-US" b="1" dirty="0"/>
              <a:t>Result: 858 days</a:t>
            </a:r>
          </a:p>
          <a:p>
            <a:r>
              <a:rPr lang="en-US" dirty="0"/>
              <a:t>It is 858 days from the start date to the end date, end date included.</a:t>
            </a:r>
          </a:p>
          <a:p>
            <a:r>
              <a:rPr lang="en-US" dirty="0"/>
              <a:t>Or 2 years, 4 months, 5 days including the end date.</a:t>
            </a:r>
          </a:p>
          <a:p>
            <a:r>
              <a:rPr lang="en-US" dirty="0"/>
              <a:t>Or 28 months, 5 days including the end date.</a:t>
            </a:r>
          </a:p>
          <a:p>
            <a:r>
              <a:rPr lang="en-US" b="1" dirty="0"/>
              <a:t>Alternative time units</a:t>
            </a:r>
          </a:p>
          <a:p>
            <a:r>
              <a:rPr lang="en-US" dirty="0"/>
              <a:t>858 days can be converted to one of these units:</a:t>
            </a:r>
          </a:p>
          <a:p>
            <a:r>
              <a:rPr lang="en-US" dirty="0"/>
              <a:t>74.131.200 seconds </a:t>
            </a:r>
          </a:p>
          <a:p>
            <a:r>
              <a:rPr lang="en-US" dirty="0"/>
              <a:t>1.235.520 minutes </a:t>
            </a:r>
          </a:p>
          <a:p>
            <a:r>
              <a:rPr lang="en-US" dirty="0"/>
              <a:t>20.592 hours </a:t>
            </a:r>
          </a:p>
          <a:p>
            <a:r>
              <a:rPr lang="en-US" dirty="0"/>
              <a:t>858 days </a:t>
            </a:r>
          </a:p>
          <a:p>
            <a:r>
              <a:rPr lang="en-US" dirty="0"/>
              <a:t>122 weeks and 4 days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310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57839-FD64-4CC8-B329-7CBA85E7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-263996"/>
            <a:ext cx="10018713" cy="1752599"/>
          </a:xfrm>
        </p:spPr>
        <p:txBody>
          <a:bodyPr>
            <a:normAutofit/>
          </a:bodyPr>
          <a:lstStyle/>
          <a:p>
            <a:r>
              <a:rPr lang="da-DK" b="1" dirty="0"/>
              <a:t>9. Nyt fra direktøren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717D04-D95B-4F91-9BDC-2A5CE7887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847" y="1445343"/>
            <a:ext cx="10018713" cy="5167834"/>
          </a:xfrm>
        </p:spPr>
        <p:txBody>
          <a:bodyPr>
            <a:normAutofit/>
          </a:bodyPr>
          <a:lstStyle/>
          <a:p>
            <a:r>
              <a:rPr lang="da-DK" dirty="0"/>
              <a:t>Hvad har vi opnået?</a:t>
            </a:r>
          </a:p>
          <a:p>
            <a:r>
              <a:rPr lang="da-DK" dirty="0"/>
              <a:t>Digitaliseret foreningen</a:t>
            </a:r>
          </a:p>
          <a:p>
            <a:r>
              <a:rPr lang="da-DK" dirty="0"/>
              <a:t>Ny hjemmeside</a:t>
            </a:r>
          </a:p>
          <a:p>
            <a:r>
              <a:rPr lang="da-DK" dirty="0"/>
              <a:t>Nyt administrativt system</a:t>
            </a:r>
          </a:p>
          <a:p>
            <a:r>
              <a:rPr lang="da-DK" dirty="0"/>
              <a:t>Flyttet konjunkturbarometeret</a:t>
            </a:r>
          </a:p>
          <a:p>
            <a:r>
              <a:rPr lang="da-DK" dirty="0"/>
              <a:t>Uddannelse</a:t>
            </a:r>
          </a:p>
          <a:p>
            <a:r>
              <a:rPr lang="da-DK" dirty="0"/>
              <a:t>Arbejdsgruppen bedre </a:t>
            </a:r>
            <a:r>
              <a:rPr lang="da-DK" dirty="0" err="1"/>
              <a:t>eltavler</a:t>
            </a:r>
            <a:endParaRPr lang="da-DK" dirty="0"/>
          </a:p>
          <a:p>
            <a:r>
              <a:rPr lang="da-DK" dirty="0"/>
              <a:t>WEEE direktiv</a:t>
            </a:r>
          </a:p>
          <a:p>
            <a:r>
              <a:rPr lang="da-DK" dirty="0"/>
              <a:t>Efterårsmødet 2020</a:t>
            </a:r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467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1524000" y="3224586"/>
            <a:ext cx="9144000" cy="2541105"/>
          </a:xfrm>
        </p:spPr>
        <p:txBody>
          <a:bodyPr>
            <a:noAutofit/>
          </a:bodyPr>
          <a:lstStyle/>
          <a:p>
            <a:pPr algn="l"/>
            <a:r>
              <a:rPr lang="da-DK" sz="5400" dirty="0"/>
              <a:t>	</a:t>
            </a:r>
          </a:p>
        </p:txBody>
      </p:sp>
      <p:pic>
        <p:nvPicPr>
          <p:cNvPr id="6" name="Pladsholder til indho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6442"/>
            <a:ext cx="1604951" cy="626934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2075F91-CF74-4491-8774-6C34C523ABC3}"/>
              </a:ext>
            </a:extLst>
          </p:cNvPr>
          <p:cNvSpPr txBox="1"/>
          <p:nvPr/>
        </p:nvSpPr>
        <p:spPr>
          <a:xfrm>
            <a:off x="3917368" y="1310652"/>
            <a:ext cx="799932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Mødedatoer i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Møde 1: Torsdag den 6 februar </a:t>
            </a:r>
            <a:r>
              <a:rPr kumimoji="0" lang="da-DK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(17. januar i 2019)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Møde 2: Torsdag den 30. april med overnatning </a:t>
            </a:r>
            <a:r>
              <a:rPr kumimoji="0" lang="da-DK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(11. april i 2019)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00" i="1" dirty="0">
                <a:solidFill>
                  <a:prstClr val="black"/>
                </a:solidFill>
                <a:latin typeface="Corbel" panose="020B0503020204020204"/>
              </a:rPr>
              <a:t>Møde 2.a Torsdag den 2. juli kl. 14.00 </a:t>
            </a:r>
            <a:endParaRPr kumimoji="0" lang="da-DK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Møde 3: Torsdag den 18. august </a:t>
            </a:r>
            <a:r>
              <a:rPr kumimoji="0" lang="da-DK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(torsdag den 22. august i 2019)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Møde 4: Fredag den 30. oktober </a:t>
            </a:r>
            <a:r>
              <a:rPr kumimoji="0" lang="da-DK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(24. oktober i 2019)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866B066-CEF8-4B9C-ABCC-3B0A803A49E2}"/>
              </a:ext>
            </a:extLst>
          </p:cNvPr>
          <p:cNvSpPr txBox="1">
            <a:spLocks/>
          </p:cNvSpPr>
          <p:nvPr/>
        </p:nvSpPr>
        <p:spPr>
          <a:xfrm>
            <a:off x="-214313" y="-68948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b="1" dirty="0"/>
              <a:t>Mødedatoer 2020</a:t>
            </a:r>
          </a:p>
        </p:txBody>
      </p:sp>
    </p:spTree>
    <p:extLst>
      <p:ext uri="{BB962C8B-B14F-4D97-AF65-F5344CB8AC3E}">
        <p14:creationId xmlns:p14="http://schemas.microsoft.com/office/powerpoint/2010/main" val="25077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-106775"/>
            <a:ext cx="9144000" cy="1143759"/>
          </a:xfrm>
        </p:spPr>
        <p:txBody>
          <a:bodyPr>
            <a:normAutofit/>
          </a:bodyPr>
          <a:lstStyle/>
          <a:p>
            <a:pPr algn="ctr"/>
            <a:r>
              <a:rPr lang="da-DK" sz="4000" b="1"/>
              <a:t>Eventuelt</a:t>
            </a:r>
            <a:endParaRPr lang="da-DK" sz="4000" b="1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1524000" y="3233530"/>
            <a:ext cx="9144000" cy="2541105"/>
          </a:xfrm>
        </p:spPr>
        <p:txBody>
          <a:bodyPr>
            <a:noAutofit/>
          </a:bodyPr>
          <a:lstStyle/>
          <a:p>
            <a:pPr algn="l"/>
            <a:r>
              <a:rPr lang="da-DK" sz="5400" dirty="0"/>
              <a:t>	</a:t>
            </a:r>
          </a:p>
        </p:txBody>
      </p:sp>
      <p:pic>
        <p:nvPicPr>
          <p:cNvPr id="6" name="Pladsholder til indho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6442"/>
            <a:ext cx="1604951" cy="626934"/>
          </a:xfrm>
          <a:prstGeom prst="rect">
            <a:avLst/>
          </a:prstGeom>
        </p:spPr>
      </p:pic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2705030C-5F98-408D-B25B-DC0B4E1DA362}"/>
              </a:ext>
            </a:extLst>
          </p:cNvPr>
          <p:cNvSpPr txBox="1">
            <a:spLocks/>
          </p:cNvSpPr>
          <p:nvPr/>
        </p:nvSpPr>
        <p:spPr>
          <a:xfrm>
            <a:off x="4687660" y="1598728"/>
            <a:ext cx="10018713" cy="5167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196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56BE8B-C07D-40EF-B0C1-5ABAA2B21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-2097"/>
            <a:ext cx="10018713" cy="1752599"/>
          </a:xfrm>
        </p:spPr>
        <p:txBody>
          <a:bodyPr/>
          <a:lstStyle/>
          <a:p>
            <a:r>
              <a:rPr lang="da-DK" b="1" dirty="0"/>
              <a:t>Medlemsmøde / Generalforsamling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A80120-4472-4699-A653-437E04010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78" y="1240871"/>
            <a:ext cx="10018713" cy="3124201"/>
          </a:xfrm>
        </p:spPr>
        <p:txBody>
          <a:bodyPr/>
          <a:lstStyle/>
          <a:p>
            <a:r>
              <a:rPr lang="da-DK" dirty="0"/>
              <a:t>Hvad gør vi?</a:t>
            </a:r>
          </a:p>
          <a:p>
            <a:pPr lvl="1"/>
            <a:r>
              <a:rPr lang="da-DK" dirty="0"/>
              <a:t>Medlemsmøde</a:t>
            </a:r>
          </a:p>
          <a:p>
            <a:pPr lvl="1"/>
            <a:r>
              <a:rPr lang="da-DK" dirty="0"/>
              <a:t>Generalforsamling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6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817B1-0D63-4298-92B6-38FBD821E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-312490"/>
            <a:ext cx="10018713" cy="1752599"/>
          </a:xfrm>
        </p:spPr>
        <p:txBody>
          <a:bodyPr/>
          <a:lstStyle/>
          <a:p>
            <a:r>
              <a:rPr lang="da-DK" b="1" dirty="0"/>
              <a:t>Nyt program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BA03A9-F458-443C-A353-FEAFF0672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420" y="1626764"/>
            <a:ext cx="10018713" cy="3124201"/>
          </a:xfrm>
        </p:spPr>
        <p:txBody>
          <a:bodyPr/>
          <a:lstStyle/>
          <a:p>
            <a:r>
              <a:rPr lang="da-DK" dirty="0"/>
              <a:t>Kl. 16.00 – 17.00 Generalforsamling, online via eksempelvis Microsoft Teams</a:t>
            </a:r>
          </a:p>
          <a:p>
            <a:r>
              <a:rPr lang="da-DK" dirty="0"/>
              <a:t>Indledning velkomst, man kommenterer ikke undervejs. Har man indsigelser skriver man på Chat. Evt. 1 minut efter hvert punkt, inden godkendelse.</a:t>
            </a:r>
          </a:p>
          <a:p>
            <a:r>
              <a:rPr lang="da-DK" dirty="0"/>
              <a:t>Ordstyrer: Jesper Fristrup</a:t>
            </a:r>
          </a:p>
          <a:p>
            <a:endParaRPr lang="da-DK" dirty="0"/>
          </a:p>
          <a:p>
            <a:r>
              <a:rPr lang="da-DK" dirty="0"/>
              <a:t>RCK aflyser hotellet..</a:t>
            </a:r>
          </a:p>
        </p:txBody>
      </p:sp>
    </p:spTree>
    <p:extLst>
      <p:ext uri="{BB962C8B-B14F-4D97-AF65-F5344CB8AC3E}">
        <p14:creationId xmlns:p14="http://schemas.microsoft.com/office/powerpoint/2010/main" val="55877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1311" y="0"/>
            <a:ext cx="10018713" cy="1752599"/>
          </a:xfrm>
        </p:spPr>
        <p:txBody>
          <a:bodyPr/>
          <a:lstStyle/>
          <a:p>
            <a:r>
              <a:rPr lang="da-DK" b="1" dirty="0"/>
              <a:t> Generalforsamlingen 2020, </a:t>
            </a:r>
            <a:br>
              <a:rPr lang="da-DK" b="1" dirty="0"/>
            </a:br>
            <a:r>
              <a:rPr lang="da-DK" sz="2000" dirty="0"/>
              <a:t>Afholdes den 30. april Online?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22993" y="1447603"/>
            <a:ext cx="7681408" cy="5528161"/>
          </a:xfrm>
        </p:spPr>
        <p:txBody>
          <a:bodyPr>
            <a:normAutofit fontScale="62500" lnSpcReduction="20000"/>
          </a:bodyPr>
          <a:lstStyle/>
          <a:p>
            <a:r>
              <a:rPr lang="da-DK" sz="2700" dirty="0"/>
              <a:t>Valg af dirigent, forslag Jesper Fristrup</a:t>
            </a:r>
          </a:p>
          <a:p>
            <a:r>
              <a:rPr lang="da-DK" sz="2700" dirty="0"/>
              <a:t>På valg er:</a:t>
            </a:r>
          </a:p>
          <a:p>
            <a:pPr lvl="1"/>
            <a:r>
              <a:rPr lang="da-DK" sz="2700" dirty="0"/>
              <a:t>Primære medlemmer:</a:t>
            </a:r>
          </a:p>
          <a:p>
            <a:pPr lvl="2"/>
            <a:r>
              <a:rPr lang="da-DK" sz="2700" dirty="0"/>
              <a:t>Ulrik Juul</a:t>
            </a:r>
          </a:p>
          <a:p>
            <a:pPr lvl="2"/>
            <a:r>
              <a:rPr lang="da-DK" sz="2700" dirty="0"/>
              <a:t>Preben Lund</a:t>
            </a:r>
          </a:p>
          <a:p>
            <a:pPr lvl="1"/>
            <a:r>
              <a:rPr lang="da-DK" sz="2700" dirty="0"/>
              <a:t>Associerede medlemmer: </a:t>
            </a:r>
          </a:p>
          <a:p>
            <a:pPr lvl="2"/>
            <a:r>
              <a:rPr lang="da-DK" sz="2700" dirty="0"/>
              <a:t>Chris Damsgaard</a:t>
            </a:r>
          </a:p>
          <a:p>
            <a:pPr lvl="1"/>
            <a:r>
              <a:rPr lang="da-DK" sz="2700" dirty="0"/>
              <a:t>Suppleanterne: </a:t>
            </a:r>
          </a:p>
          <a:p>
            <a:pPr lvl="2"/>
            <a:r>
              <a:rPr lang="da-DK" sz="2700" dirty="0"/>
              <a:t>Primære medlemmer: Skal vælges en ny	</a:t>
            </a:r>
          </a:p>
          <a:p>
            <a:pPr lvl="2"/>
            <a:r>
              <a:rPr lang="da-DK" sz="2700" dirty="0"/>
              <a:t>Associerede medlemmer: Lars Wandahl Sørensen, ønsker genvalg 	</a:t>
            </a:r>
          </a:p>
          <a:p>
            <a:r>
              <a:rPr lang="da-DK" sz="2700" dirty="0"/>
              <a:t>Bestyrelsen, skal vælges en ny </a:t>
            </a:r>
            <a:r>
              <a:rPr lang="da-DK" sz="2700" dirty="0" err="1"/>
              <a:t>tegningsberretiget</a:t>
            </a:r>
            <a:r>
              <a:rPr lang="da-DK" sz="2700" dirty="0"/>
              <a:t>, der sammen med formanden tegner foreningen sammen med et bestyrelsesmedlem iht. Pkt. 4.3</a:t>
            </a:r>
          </a:p>
          <a:p>
            <a:r>
              <a:rPr lang="da-DK" sz="2700" dirty="0"/>
              <a:t>På generalforsamlingsdagen skal bestyrelsen konstituere sig, herunder valg af næstformand. Der skal vælges blandt foreningens primære medlemmer. Iht. Pkt. 4.1</a:t>
            </a:r>
          </a:p>
          <a:p>
            <a:pPr lvl="2"/>
            <a:endParaRPr lang="da-DK" dirty="0"/>
          </a:p>
        </p:txBody>
      </p:sp>
      <p:pic>
        <p:nvPicPr>
          <p:cNvPr id="6" name="Pladsholder til indho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6442"/>
            <a:ext cx="1604951" cy="6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6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FE008-D681-4460-8DFD-7876E830F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-51620"/>
            <a:ext cx="10018713" cy="1752599"/>
          </a:xfrm>
        </p:spPr>
        <p:txBody>
          <a:bodyPr/>
          <a:lstStyle/>
          <a:p>
            <a:r>
              <a:rPr lang="da-DK" b="1" dirty="0"/>
              <a:t>Punkter på dagsordenen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A5DC2F-F166-4783-B372-774651B52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7554" y="2101151"/>
            <a:ext cx="10018713" cy="3124201"/>
          </a:xfrm>
        </p:spPr>
        <p:txBody>
          <a:bodyPr>
            <a:noAutofit/>
          </a:bodyPr>
          <a:lstStyle/>
          <a:p>
            <a:pPr fontAlgn="base"/>
            <a:r>
              <a:rPr lang="da-DK" sz="2000" dirty="0"/>
              <a:t>Dagsordenen for den ordinære generalforsamling omfatter:</a:t>
            </a:r>
          </a:p>
          <a:p>
            <a:pPr marL="0" indent="0" fontAlgn="base">
              <a:buNone/>
            </a:pPr>
            <a:endParaRPr lang="da-DK" sz="2000" dirty="0"/>
          </a:p>
          <a:p>
            <a:pPr fontAlgn="base"/>
            <a:r>
              <a:rPr lang="da-DK" sz="2000" dirty="0"/>
              <a:t>Valg af dirigent.</a:t>
            </a:r>
          </a:p>
          <a:p>
            <a:pPr fontAlgn="base"/>
            <a:r>
              <a:rPr lang="da-DK" sz="2000" dirty="0"/>
              <a:t>Formandens beretning for det forløbne år.</a:t>
            </a:r>
          </a:p>
          <a:p>
            <a:pPr fontAlgn="base"/>
            <a:r>
              <a:rPr lang="da-DK" sz="2000" dirty="0"/>
              <a:t>Fremlæggelse og godkendelse af regnskab/årsrapport for det forløbne år.</a:t>
            </a:r>
          </a:p>
          <a:p>
            <a:pPr fontAlgn="base"/>
            <a:r>
              <a:rPr lang="da-DK" sz="2000" dirty="0"/>
              <a:t>Fremlæggelse og godkendelse af budget for det næste år, herunder kontingent størrelse.</a:t>
            </a:r>
          </a:p>
          <a:p>
            <a:pPr fontAlgn="base"/>
            <a:r>
              <a:rPr lang="da-DK" sz="2000" dirty="0"/>
              <a:t>Valg af medlemmer til bestyrelsen.</a:t>
            </a:r>
          </a:p>
          <a:p>
            <a:pPr fontAlgn="base"/>
            <a:r>
              <a:rPr lang="da-DK" sz="2000" dirty="0"/>
              <a:t>Valg af suppleanter og revisor.</a:t>
            </a:r>
          </a:p>
          <a:p>
            <a:pPr fontAlgn="base"/>
            <a:r>
              <a:rPr lang="da-DK" sz="2000" dirty="0"/>
              <a:t>Indkomne forslag.</a:t>
            </a:r>
          </a:p>
          <a:p>
            <a:pPr fontAlgn="base"/>
            <a:r>
              <a:rPr lang="da-DK" sz="2000" dirty="0"/>
              <a:t>Eventuelt.</a:t>
            </a:r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47578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71287-C6F6-4AED-9FAC-7A11FAD62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da-DK" b="1" dirty="0"/>
              <a:t>Konstituering af næstformand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5F3ED8-6892-4389-9C2A-AB62E1A95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62099"/>
            <a:ext cx="10018713" cy="3124201"/>
          </a:xfrm>
        </p:spPr>
        <p:txBody>
          <a:bodyPr>
            <a:normAutofit fontScale="55000" lnSpcReduction="20000"/>
          </a:bodyPr>
          <a:lstStyle/>
          <a:p>
            <a:r>
              <a:rPr lang="da-DK" dirty="0"/>
              <a:t>Stephen Høj træder ud af bestyrelsen</a:t>
            </a:r>
          </a:p>
          <a:p>
            <a:endParaRPr lang="da-DK" dirty="0"/>
          </a:p>
          <a:p>
            <a:r>
              <a:rPr lang="da-DK" i="1" dirty="0"/>
              <a:t>OBS: Valg af ny næstformand, som skal findes blandt de primære medlemmer</a:t>
            </a:r>
          </a:p>
          <a:p>
            <a:r>
              <a:rPr lang="da-DK" i="1" dirty="0"/>
              <a:t>Bestyrelsen foreslår Carsten Christensen som næstformand</a:t>
            </a:r>
          </a:p>
          <a:p>
            <a:endParaRPr lang="da-DK" i="1" dirty="0"/>
          </a:p>
          <a:p>
            <a:endParaRPr lang="da-DK" dirty="0"/>
          </a:p>
          <a:p>
            <a:r>
              <a:rPr lang="da-DK" i="1" dirty="0"/>
              <a:t>Ny i bestyrelsen tidligere suppleant Torben Madsen, tic </a:t>
            </a:r>
            <a:r>
              <a:rPr lang="da-DK" i="1" dirty="0" err="1"/>
              <a:t>elkas</a:t>
            </a:r>
            <a:r>
              <a:rPr lang="da-DK" i="1" dirty="0"/>
              <a:t>.</a:t>
            </a:r>
          </a:p>
          <a:p>
            <a:r>
              <a:rPr lang="da-DK" i="1" dirty="0"/>
              <a:t>Suppleant, foreslået: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i="1" dirty="0"/>
              <a:t>Anders Jensen Søe Thy El-teknik (tænker over tilbuddet)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i="1" dirty="0"/>
              <a:t>Claus Sørensen ,</a:t>
            </a:r>
            <a:r>
              <a:rPr lang="da-DK" i="1" dirty="0" err="1"/>
              <a:t>Trimatic</a:t>
            </a:r>
            <a:endParaRPr lang="da-DK" i="1" dirty="0"/>
          </a:p>
          <a:p>
            <a:pPr marL="914400" lvl="1" indent="-457200">
              <a:buFont typeface="+mj-lt"/>
              <a:buAutoNum type="arabicPeriod"/>
            </a:pPr>
            <a:r>
              <a:rPr lang="da-DK" i="1" dirty="0"/>
              <a:t>Jens Meier, </a:t>
            </a:r>
            <a:r>
              <a:rPr lang="da-DK" i="1" dirty="0" err="1"/>
              <a:t>Daniit</a:t>
            </a:r>
            <a:endParaRPr lang="da-DK" i="1" dirty="0"/>
          </a:p>
          <a:p>
            <a:endParaRPr lang="da-DK" i="1" dirty="0"/>
          </a:p>
          <a:p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196482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65411-6ABA-4A75-829E-F7D04C889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-190500"/>
            <a:ext cx="10018713" cy="1752599"/>
          </a:xfrm>
        </p:spPr>
        <p:txBody>
          <a:bodyPr/>
          <a:lstStyle/>
          <a:p>
            <a:r>
              <a:rPr lang="da-DK" b="1" dirty="0"/>
              <a:t>Studietur 2020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4872D2E-00DA-4316-B238-08AA284DE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591" y="685799"/>
            <a:ext cx="10018713" cy="3124201"/>
          </a:xfrm>
        </p:spPr>
        <p:txBody>
          <a:bodyPr/>
          <a:lstStyle/>
          <a:p>
            <a:r>
              <a:rPr lang="da-DK" dirty="0"/>
              <a:t>Skal den aflyses??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6E8DC63D-D7EA-4B50-979B-60210874EB5A}"/>
              </a:ext>
            </a:extLst>
          </p:cNvPr>
          <p:cNvSpPr txBox="1">
            <a:spLocks/>
          </p:cNvSpPr>
          <p:nvPr/>
        </p:nvSpPr>
        <p:spPr>
          <a:xfrm>
            <a:off x="1727591" y="2932301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a-DK" b="1"/>
              <a:t>Rockwell arbejder på en anden tur</a:t>
            </a:r>
            <a:endParaRPr lang="da-DK"/>
          </a:p>
          <a:p>
            <a:r>
              <a:rPr lang="da-DK"/>
              <a:t>Tur til Polen, hvor de har en fabrik, hvor der produceres komponenter</a:t>
            </a:r>
          </a:p>
          <a:p>
            <a:r>
              <a:rPr lang="da-DK"/>
              <a:t>Jesper Andersen vender tilbage med forslag</a:t>
            </a:r>
          </a:p>
          <a:p>
            <a:r>
              <a:rPr lang="da-DK"/>
              <a:t>Hvad tænker I om det?</a:t>
            </a:r>
          </a:p>
          <a:p>
            <a:endParaRPr lang="da-DK"/>
          </a:p>
          <a:p>
            <a:r>
              <a:rPr lang="da-DK"/>
              <a:t>Wexøe har budt ind med en tur til Alsace, hvor Hagers fabrik ligger. </a:t>
            </a:r>
          </a:p>
          <a:p>
            <a:endParaRPr lang="da-DK"/>
          </a:p>
          <a:p>
            <a:r>
              <a:rPr lang="da-DK"/>
              <a:t>Skal vi ændre turen fra lige år til ulige år? Grundet det antal messer der er i lige år.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661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kse">
  <a:themeElements>
    <a:clrScheme name="Parallaks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ks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k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allakse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28582</TotalTime>
  <Words>2462</Words>
  <Application>Microsoft Office PowerPoint</Application>
  <PresentationFormat>Widescreen</PresentationFormat>
  <Paragraphs>526</Paragraphs>
  <Slides>34</Slides>
  <Notes>6</Notes>
  <HiddenSlides>16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Corbel</vt:lpstr>
      <vt:lpstr>Parallakse</vt:lpstr>
      <vt:lpstr>Office-tema</vt:lpstr>
      <vt:lpstr>Bestyrelsesmøde 27. marts 2020</vt:lpstr>
      <vt:lpstr>Dagsorden</vt:lpstr>
      <vt:lpstr>PowerPoint-præsentation</vt:lpstr>
      <vt:lpstr>Medlemsmøde / Generalforsamling</vt:lpstr>
      <vt:lpstr>Nyt program</vt:lpstr>
      <vt:lpstr> Generalforsamlingen 2020,  Afholdes den 30. april Online?</vt:lpstr>
      <vt:lpstr>Punkter på dagsordenen</vt:lpstr>
      <vt:lpstr>Konstituering af næstformand</vt:lpstr>
      <vt:lpstr>Studietur 2020</vt:lpstr>
      <vt:lpstr>Kursusaktiviteter</vt:lpstr>
      <vt:lpstr>Efterårsmødet</vt:lpstr>
      <vt:lpstr>Program 30. april</vt:lpstr>
      <vt:lpstr>5. Medlemssituationen pr. 1. januar 2020</vt:lpstr>
      <vt:lpstr>5. Liste over mulige medlemsemner </vt:lpstr>
      <vt:lpstr>6. Uddannelse</vt:lpstr>
      <vt:lpstr>6. Bestyrelsesmøder, måden de afholdes på</vt:lpstr>
      <vt:lpstr>7. Konjunkturbarometer</vt:lpstr>
      <vt:lpstr>8. Nyt fra direktøren Årets fokusområder</vt:lpstr>
      <vt:lpstr>7. Markedsføring</vt:lpstr>
      <vt:lpstr>8. Hjemmeside</vt:lpstr>
      <vt:lpstr>Webanalyse af DETF.dk</vt:lpstr>
      <vt:lpstr>Igangværende tiltag </vt:lpstr>
      <vt:lpstr>Trafik og besøgende</vt:lpstr>
      <vt:lpstr>Kanaler</vt:lpstr>
      <vt:lpstr>Trafik og kanaler</vt:lpstr>
      <vt:lpstr>Sidevisninger</vt:lpstr>
      <vt:lpstr>Enhed benyttet</vt:lpstr>
      <vt:lpstr>Opsamling</vt:lpstr>
      <vt:lpstr>9. Udlandstur 2020</vt:lpstr>
      <vt:lpstr>Budget 2020</vt:lpstr>
      <vt:lpstr>9. Nyt fra direktøren</vt:lpstr>
      <vt:lpstr>9. Nyt fra direktøren</vt:lpstr>
      <vt:lpstr>PowerPoint-præsentation</vt:lpstr>
      <vt:lpstr>Eventuelt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Bestyrelsesmøde 18. januar 2018</dc:title>
  <dc:creator>Microsoft Office-bruger</dc:creator>
  <cp:lastModifiedBy>René  Kjemtrup</cp:lastModifiedBy>
  <cp:revision>181</cp:revision>
  <cp:lastPrinted>2020-02-05T12:24:22Z</cp:lastPrinted>
  <dcterms:created xsi:type="dcterms:W3CDTF">2018-01-10T11:47:00Z</dcterms:created>
  <dcterms:modified xsi:type="dcterms:W3CDTF">2020-03-27T12:59:34Z</dcterms:modified>
</cp:coreProperties>
</file>