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898" r:id="rId1"/>
  </p:sldMasterIdLst>
  <p:notesMasterIdLst>
    <p:notesMasterId r:id="rId12"/>
  </p:notesMasterIdLst>
  <p:handoutMasterIdLst>
    <p:handoutMasterId r:id="rId13"/>
  </p:handoutMasterIdLst>
  <p:sldIdLst>
    <p:sldId id="321" r:id="rId2"/>
    <p:sldId id="322" r:id="rId3"/>
    <p:sldId id="310" r:id="rId4"/>
    <p:sldId id="311" r:id="rId5"/>
    <p:sldId id="313" r:id="rId6"/>
    <p:sldId id="314" r:id="rId7"/>
    <p:sldId id="315" r:id="rId8"/>
    <p:sldId id="316" r:id="rId9"/>
    <p:sldId id="319" r:id="rId10"/>
    <p:sldId id="320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-brug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yst layout 3 - Marker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8" autoAdjust="0"/>
    <p:restoredTop sz="93726" autoAdjust="0"/>
  </p:normalViewPr>
  <p:slideViewPr>
    <p:cSldViewPr snapToGrid="0" snapToObjects="1">
      <p:cViewPr varScale="1">
        <p:scale>
          <a:sx n="209" d="100"/>
          <a:sy n="209" d="100"/>
        </p:scale>
        <p:origin x="178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4ABF-D224-D543-B60A-918C89FEE452}" type="datetimeFigureOut">
              <a:rPr lang="da-DK" smtClean="0"/>
              <a:t>08/11/2018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B8AC2-B2B0-E844-86FE-418A5AD1AA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38804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9D518-F9D0-8D43-8D20-A0EEEC772D87}" type="datetimeFigureOut">
              <a:rPr lang="da-DK" smtClean="0"/>
              <a:t>08/11/2018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FDFD5-146F-A142-A717-755665ED8D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67179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D402-23D7-CE47-9C2D-DDC494B973A9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0E2-FE88-2141-8B18-53B054F6CDCC}" type="datetime1">
              <a:rPr lang="da-DK" smtClean="0"/>
              <a:t>08/11/2018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19BD-8081-0B4E-811E-B12332A02FCE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62C1-F6D1-C34B-99C1-E1FDF1CF0715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EC9F-ADDC-934B-9DB5-BDF22B48105D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fo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68B9-3210-7849-AE68-CB5B310C4839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1CC7-3D82-5E47-837E-26CC30FC9ECE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E25B-E688-114A-A2FF-EF20576B43E8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C5F32-0367-C24C-9193-A3044A2A38B9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E849-44AB-214F-993B-B6613936C851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AF50-CB02-4D49-ADA9-AACF8F93EA0B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484-084C-2E46-A222-8C936ACFDEEC}" type="datetime1">
              <a:rPr lang="da-DK" smtClean="0"/>
              <a:t>08/11/2018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F74-967E-2548-9FB3-EF507C7BFA73}" type="datetime1">
              <a:rPr lang="da-DK" smtClean="0"/>
              <a:t>08/11/2018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6833-DDD0-E948-880F-16D0DA0D0B42}" type="datetime1">
              <a:rPr lang="da-DK" smtClean="0"/>
              <a:t>08/11/2018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0A7-B6D7-784D-AFDF-3D34944416D8}" type="datetime1">
              <a:rPr lang="da-DK" smtClean="0"/>
              <a:t>08/11/2018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7BE2-DEDB-2A45-8135-7919E43411D1}" type="datetime1">
              <a:rPr lang="da-DK" smtClean="0"/>
              <a:t>08/11/2018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6806-BD48-E249-AACF-800785DAF024}" type="datetime1">
              <a:rPr lang="da-DK" smtClean="0"/>
              <a:t>08/11/2018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52E251-8FA0-9646-8171-F15D450A4470}" type="datetime1">
              <a:rPr lang="da-DK" smtClean="0"/>
              <a:t>08/11/2018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B0A700-9323-2542-A223-4FF433812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915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595DC-A331-8943-8269-0F2D5A6B8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135117"/>
          </a:xfrm>
        </p:spPr>
        <p:txBody>
          <a:bodyPr/>
          <a:lstStyle/>
          <a:p>
            <a:r>
              <a:rPr lang="da-DK" b="1" dirty="0"/>
              <a:t>Uddannelsesbehov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4AE6D4-98AF-FF4D-8209-8873FEBB0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9976" y="864801"/>
            <a:ext cx="7980533" cy="52206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sz="3200" b="1" dirty="0"/>
              <a:t>Ikke faglærte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b="1" dirty="0"/>
              <a:t>Faglærte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da-DK" sz="2800" dirty="0"/>
              <a:t>Omskoling af faglærte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da-DK" sz="2800" dirty="0"/>
              <a:t>EUD indhold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b="1" dirty="0"/>
              <a:t>Akademiniveau</a:t>
            </a:r>
          </a:p>
          <a:p>
            <a:pPr marL="1371600" lvl="2" indent="-457200">
              <a:buFont typeface="+mj-lt"/>
              <a:buAutoNum type="alphaLcParenR"/>
            </a:pPr>
            <a:r>
              <a:rPr lang="da-DK" sz="2800" dirty="0"/>
              <a:t>Administrativt projekterende personale</a:t>
            </a:r>
          </a:p>
        </p:txBody>
      </p:sp>
    </p:spTree>
    <p:extLst>
      <p:ext uri="{BB962C8B-B14F-4D97-AF65-F5344CB8AC3E}">
        <p14:creationId xmlns:p14="http://schemas.microsoft.com/office/powerpoint/2010/main" val="311267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F8D5C46-63E5-40C5-A208-4B2189FA1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A42B4ED-376E-46C3-8BB2-EAFC660D1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4E0795D-42C3-4DFD-AEB0-286A1CF14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2ACED1B-99D0-4C14-B63B-963889DCD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5C5D324F-33A3-4C66-BFE5-1742CA4E5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EC572FC8-A465-4BA3-BA4D-2EC538C04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66CC2B15-8E3B-4CFF-99E4-5B4E4D8CF9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E1F1150-4646-1A49-AEEF-CD7333A9C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0" y="0"/>
            <a:ext cx="4278928" cy="1752599"/>
          </a:xfrm>
        </p:spPr>
        <p:txBody>
          <a:bodyPr>
            <a:normAutofit/>
          </a:bodyPr>
          <a:lstStyle/>
          <a:p>
            <a:r>
              <a:rPr lang="da-DK" b="1" dirty="0"/>
              <a:t>Robot 1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DAE1C60-B091-496A-9884-272E36814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415" y="1702812"/>
            <a:ext cx="4580826" cy="3402590"/>
          </a:xfrm>
        </p:spPr>
        <p:txBody>
          <a:bodyPr>
            <a:normAutofit/>
          </a:bodyPr>
          <a:lstStyle/>
          <a:p>
            <a:r>
              <a:rPr lang="en-US" dirty="0" err="1"/>
              <a:t>Målretter</a:t>
            </a:r>
            <a:r>
              <a:rPr lang="en-US" dirty="0"/>
              <a:t> sig </a:t>
            </a:r>
            <a:r>
              <a:rPr lang="en-US" dirty="0" err="1"/>
              <a:t>robotproduktion</a:t>
            </a:r>
            <a:r>
              <a:rPr lang="en-US" dirty="0"/>
              <a:t>, </a:t>
            </a:r>
            <a:r>
              <a:rPr lang="en-US" b="1" u="sng" dirty="0" err="1"/>
              <a:t>ikke</a:t>
            </a:r>
            <a:r>
              <a:rPr lang="en-US" dirty="0"/>
              <a:t> </a:t>
            </a:r>
            <a:r>
              <a:rPr lang="en-US" dirty="0" err="1"/>
              <a:t>tænkt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montering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robotterne</a:t>
            </a:r>
            <a:r>
              <a:rPr lang="en-US" dirty="0"/>
              <a:t>.</a:t>
            </a:r>
          </a:p>
        </p:txBody>
      </p:sp>
      <p:sp>
        <p:nvSpPr>
          <p:cNvPr id="20" name="Rounded Rectangle 16">
            <a:extLst>
              <a:ext uri="{FF2B5EF4-FFF2-40B4-BE49-F238E27FC236}">
                <a16:creationId xmlns:a16="http://schemas.microsoft.com/office/drawing/2014/main" id="{63A60C88-7443-4827-9241-5019758CB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48931"/>
            <a:ext cx="540702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35141388-C0A2-9F4A-8F9D-0545E4E9AF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394390"/>
              </p:ext>
            </p:extLst>
          </p:nvPr>
        </p:nvGraphicFramePr>
        <p:xfrm>
          <a:off x="7445375" y="876299"/>
          <a:ext cx="3171825" cy="4955853"/>
        </p:xfrm>
        <a:graphic>
          <a:graphicData uri="http://schemas.openxmlformats.org/drawingml/2006/table">
            <a:tbl>
              <a:tblPr/>
              <a:tblGrid>
                <a:gridCol w="3171825">
                  <a:extLst>
                    <a:ext uri="{9D8B030D-6E8A-4147-A177-3AD203B41FA5}">
                      <a16:colId xmlns:a16="http://schemas.microsoft.com/office/drawing/2014/main" val="2710368688"/>
                    </a:ext>
                  </a:extLst>
                </a:gridCol>
              </a:tblGrid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Procesforståelse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848694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Læs og forstå tegninger, diagrammer &amp; 3D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36767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Kvalitetssikring</a:t>
                      </a:r>
                      <a:endParaRPr lang="da-DK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733741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Sikkerhed, gitre mv.</a:t>
                      </a:r>
                      <a:endParaRPr lang="da-DK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290888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Love &amp; regler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97622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Hololens</a:t>
                      </a: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AR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891506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Arbejdsmiljø</a:t>
                      </a:r>
                      <a:endParaRPr lang="da-DK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603540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ESD (elektrisk støj)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066899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50110-1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65879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PLC kursus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713406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Programmering af robot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00022"/>
                  </a:ext>
                </a:extLst>
              </a:tr>
              <a:tr h="279319">
                <a:tc>
                  <a:txBody>
                    <a:bodyPr/>
                    <a:lstStyle/>
                    <a:p>
                      <a:pPr marL="285750" indent="-28575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a-DK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og afprøvning</a:t>
                      </a: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50126"/>
                  </a:ext>
                </a:extLst>
              </a:tr>
              <a:tr h="457785">
                <a:tc>
                  <a:txBody>
                    <a:bodyPr/>
                    <a:lstStyle/>
                    <a:p>
                      <a:pPr marL="342900" indent="-342900"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da-DK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9" marR="11619" marT="116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48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09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E6D4F-9169-FB4B-9EB4-861DEBB67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da-DK" b="1" dirty="0"/>
              <a:t>Industri 5.0 = 2.0 + 4.0 </a:t>
            </a:r>
          </a:p>
        </p:txBody>
      </p:sp>
      <p:pic>
        <p:nvPicPr>
          <p:cNvPr id="1026" name="Picture 2" descr="Billedresultat for den industrielle udvikling">
            <a:extLst>
              <a:ext uri="{FF2B5EF4-FFF2-40B4-BE49-F238E27FC236}">
                <a16:creationId xmlns:a16="http://schemas.microsoft.com/office/drawing/2014/main" id="{9A6D3D8D-0AC0-4F00-A1D9-27B915E984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032" y="1166319"/>
            <a:ext cx="8847658" cy="505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AB70081-5154-4B76-A00D-253C6E445ED7}"/>
              </a:ext>
            </a:extLst>
          </p:cNvPr>
          <p:cNvSpPr txBox="1"/>
          <p:nvPr/>
        </p:nvSpPr>
        <p:spPr>
          <a:xfrm rot="16200000">
            <a:off x="8228135" y="3492840"/>
            <a:ext cx="660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highlight>
                  <a:srgbClr val="FF00FF"/>
                </a:highlight>
              </a:rPr>
              <a:t>Mennesker og kunstigintelligens </a:t>
            </a:r>
          </a:p>
        </p:txBody>
      </p:sp>
      <p:cxnSp>
        <p:nvCxnSpPr>
          <p:cNvPr id="12" name="Lige pilforbindelse 11">
            <a:extLst>
              <a:ext uri="{FF2B5EF4-FFF2-40B4-BE49-F238E27FC236}">
                <a16:creationId xmlns:a16="http://schemas.microsoft.com/office/drawing/2014/main" id="{68A1AE78-41DE-4C83-805F-5F4272180BAD}"/>
              </a:ext>
            </a:extLst>
          </p:cNvPr>
          <p:cNvCxnSpPr>
            <a:cxnSpLocks/>
            <a:stCxn id="1026" idx="3"/>
          </p:cNvCxnSpPr>
          <p:nvPr/>
        </p:nvCxnSpPr>
        <p:spPr>
          <a:xfrm>
            <a:off x="10707690" y="3694222"/>
            <a:ext cx="478653" cy="0"/>
          </a:xfrm>
          <a:prstGeom prst="straightConnector1">
            <a:avLst/>
          </a:prstGeom>
          <a:ln w="412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79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2A5692-0503-0C41-A725-B4274E8FE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3195" y="-308380"/>
            <a:ext cx="10018713" cy="1752599"/>
          </a:xfrm>
        </p:spPr>
        <p:txBody>
          <a:bodyPr/>
          <a:lstStyle/>
          <a:p>
            <a:r>
              <a:rPr lang="da-DK" b="1" dirty="0"/>
              <a:t>Forslag til 0pbygning af uddannelse</a:t>
            </a:r>
          </a:p>
        </p:txBody>
      </p:sp>
      <p:graphicFrame>
        <p:nvGraphicFramePr>
          <p:cNvPr id="8" name="Pladsholder til indhold 7">
            <a:extLst>
              <a:ext uri="{FF2B5EF4-FFF2-40B4-BE49-F238E27FC236}">
                <a16:creationId xmlns:a16="http://schemas.microsoft.com/office/drawing/2014/main" id="{8059E13A-6D68-6B4F-99BB-71BD74A25D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403964"/>
              </p:ext>
            </p:extLst>
          </p:nvPr>
        </p:nvGraphicFramePr>
        <p:xfrm>
          <a:off x="288435" y="0"/>
          <a:ext cx="1663103" cy="6805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3103">
                  <a:extLst>
                    <a:ext uri="{9D8B030D-6E8A-4147-A177-3AD203B41FA5}">
                      <a16:colId xmlns:a16="http://schemas.microsoft.com/office/drawing/2014/main" val="137971778"/>
                    </a:ext>
                  </a:extLst>
                </a:gridCol>
              </a:tblGrid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 dirty="0">
                          <a:effectLst/>
                        </a:rPr>
                        <a:t>Samlet</a:t>
                      </a:r>
                      <a:endParaRPr lang="da-DK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900529734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 dirty="0">
                          <a:effectLst/>
                        </a:rPr>
                        <a:t>GRUNDMODUL</a:t>
                      </a:r>
                      <a:endParaRPr lang="da-DK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1249036595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 dirty="0">
                          <a:effectLst/>
                        </a:rPr>
                        <a:t>Grundlæggende niveau for:</a:t>
                      </a:r>
                      <a:endParaRPr lang="da-DK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104910242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Læs &amp; forstå tegninger &amp; diagrammer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599755646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Værktøjskendskab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2512289710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Ledningsdimensionering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2822485593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Kvalitetssikring "fra dig til mig"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2052541475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Montageteknik/moment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936050888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Digital + IT kendskab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790174330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"ESD" Statisk elektricitet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940731087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Hololens + AR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489949436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Lager &amp; logistik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903149165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Arbejdsmiljø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958657075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Grundlæggende ellovgivning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1720767067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Grunlæggende elteori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8670151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50110-1 (L-AUS)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585100497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Putau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1875545287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755158088"/>
                  </a:ext>
                </a:extLst>
              </a:tr>
              <a:tr h="435733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Tillægsmoduler (AMU kurser) til Grundmodul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292903843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EPOXY kursus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2878806734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TRUCK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146715249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Kanban/Lean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63552949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PLC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4237970782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Robotteknologi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1371524551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PUTAU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4032821001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2929654001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>
                          <a:effectLst/>
                        </a:rPr>
                        <a:t>Evt. Hololens</a:t>
                      </a:r>
                      <a:endParaRPr lang="da-DK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351401168"/>
                  </a:ext>
                </a:extLst>
              </a:tr>
              <a:tr h="235930">
                <a:tc>
                  <a:txBody>
                    <a:bodyPr/>
                    <a:lstStyle/>
                    <a:p>
                      <a:pPr algn="l" fontAlgn="b"/>
                      <a:r>
                        <a:rPr lang="da-DK" sz="600" u="none" strike="noStrike" dirty="0">
                          <a:effectLst/>
                        </a:rPr>
                        <a:t>AR</a:t>
                      </a:r>
                      <a:endParaRPr lang="da-DK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7" marR="5077" marT="5077" marB="0" anchor="b"/>
                </a:tc>
                <a:extLst>
                  <a:ext uri="{0D108BD9-81ED-4DB2-BD59-A6C34878D82A}">
                    <a16:rowId xmlns:a16="http://schemas.microsoft.com/office/drawing/2014/main" val="3857655123"/>
                  </a:ext>
                </a:extLst>
              </a:tr>
            </a:tbl>
          </a:graphicData>
        </a:graphic>
      </p:graphicFrame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A37E89F5-D4D7-2E4B-9243-14D467617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474843"/>
              </p:ext>
            </p:extLst>
          </p:nvPr>
        </p:nvGraphicFramePr>
        <p:xfrm>
          <a:off x="2078823" y="1663104"/>
          <a:ext cx="3221831" cy="3124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1831">
                  <a:extLst>
                    <a:ext uri="{9D8B030D-6E8A-4147-A177-3AD203B41FA5}">
                      <a16:colId xmlns:a16="http://schemas.microsoft.com/office/drawing/2014/main" val="2735489207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TAVLEMODUL 1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1379481228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Elektrikerniveau &amp; </a:t>
                      </a:r>
                      <a:r>
                        <a:rPr lang="da-DK" sz="1200" u="none" strike="noStrike" dirty="0" err="1">
                          <a:effectLst/>
                        </a:rPr>
                        <a:t>Automtiktekniekrniveau</a:t>
                      </a:r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222986533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3803021216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Læs &amp; forstå tegninger, </a:t>
                      </a:r>
                      <a:r>
                        <a:rPr lang="da-DK" sz="1200" u="none" strike="noStrike" dirty="0" err="1">
                          <a:effectLst/>
                        </a:rPr>
                        <a:t>eldiagrammer</a:t>
                      </a:r>
                      <a:r>
                        <a:rPr lang="da-DK" sz="1200" u="none" strike="noStrike" dirty="0">
                          <a:effectLst/>
                        </a:rPr>
                        <a:t> + 3D</a:t>
                      </a:r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2582734844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Valg af værktøj + momens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402417194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Kvalitetssikring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116806232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Ledningskendskab, farver, dimensionering mv.</a:t>
                      </a:r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218097992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Test og afprøvning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313871268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EN 50110-1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1109879863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Hololens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1836214135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Arbejdsmiljø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6295514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Grundlæggende relevant ellovgivning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2859261926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ESD (Elektrisk støj)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1394172216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Komponentkendskab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2795813349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PLC kursus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77143226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3" marR="9153" marT="9153" marB="0" anchor="b"/>
                </a:tc>
                <a:extLst>
                  <a:ext uri="{0D108BD9-81ED-4DB2-BD59-A6C34878D82A}">
                    <a16:rowId xmlns:a16="http://schemas.microsoft.com/office/drawing/2014/main" val="814359977"/>
                  </a:ext>
                </a:extLst>
              </a:tr>
            </a:tbl>
          </a:graphicData>
        </a:graphic>
      </p:graphicFrame>
      <p:graphicFrame>
        <p:nvGraphicFramePr>
          <p:cNvPr id="11" name="Tabel 10">
            <a:extLst>
              <a:ext uri="{FF2B5EF4-FFF2-40B4-BE49-F238E27FC236}">
                <a16:creationId xmlns:a16="http://schemas.microsoft.com/office/drawing/2014/main" id="{916D9AE0-3C31-6242-B0D6-5D14078FC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17153"/>
              </p:ext>
            </p:extLst>
          </p:nvPr>
        </p:nvGraphicFramePr>
        <p:xfrm>
          <a:off x="5486352" y="1663104"/>
          <a:ext cx="2692400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21793329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TAVLE MODUL 2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961524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Akademiniveau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61920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815916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Læs &amp; forstå tegninger, diagrammer + 3D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095946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Kvalitetssikring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50424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International lovgivning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188642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Love &amp; regler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66801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Dimensionering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94063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Komponentkendskab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45376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Hololens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744846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Arbejdsmiljø "leder"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08946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ESD (Elektrisk støj)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051215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EN 50110-1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87981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Salgskendskab</a:t>
                      </a:r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037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It-kendskab</a:t>
                      </a:r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2247435"/>
                  </a:ext>
                </a:extLst>
              </a:tr>
            </a:tbl>
          </a:graphicData>
        </a:graphic>
      </p:graphicFrame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A847897E-B44A-2347-8D86-CDA8CCBEC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283832"/>
              </p:ext>
            </p:extLst>
          </p:nvPr>
        </p:nvGraphicFramePr>
        <p:xfrm>
          <a:off x="8455024" y="1663104"/>
          <a:ext cx="3048000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2217882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Robot 1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385746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06177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Procesforståelse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39324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Læs og forstå tegninger, diagrammer &amp; 3D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5768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 dirty="0">
                          <a:effectLst/>
                        </a:rPr>
                        <a:t>Kvalitetssikring</a:t>
                      </a:r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914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Sikkerhed, gitre mv.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72186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Love &amp; regler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29386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Hololens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07259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Arbejdsmiljø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135231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ESD (elektrisk støj)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4082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EN 50110-1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865007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PLC kursus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7263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Programmering af robot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473793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u="none" strike="noStrike">
                          <a:effectLst/>
                        </a:rPr>
                        <a:t>test of afprøvning</a:t>
                      </a:r>
                      <a:endParaRPr lang="da-D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046914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da-D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721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44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4DFAAE7-061D-4086-99EC-872CB3050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49FD38-CDE6-C245-B6D5-755401661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664" y="1"/>
            <a:ext cx="7648573" cy="1408386"/>
          </a:xfrm>
        </p:spPr>
        <p:txBody>
          <a:bodyPr>
            <a:normAutofit/>
          </a:bodyPr>
          <a:lstStyle/>
          <a:p>
            <a:r>
              <a:rPr lang="da-DK" b="1" dirty="0"/>
              <a:t>Brancher</a:t>
            </a:r>
            <a:br>
              <a:rPr lang="da-DK" b="1" dirty="0"/>
            </a:br>
            <a:endParaRPr lang="da-DK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570099-A243-48DD-9EAE-36F4AC09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45E4A74B-6514-424A-ADFA-C232FA6B9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1"/>
            <a:ext cx="858884" cy="2780957"/>
          </a:xfrm>
          <a:custGeom>
            <a:avLst/>
            <a:gdLst/>
            <a:ahLst/>
            <a:cxnLst/>
            <a:rect l="0" t="0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F61C5C86-C785-4B92-9F2D-133B8B8C2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1"/>
            <a:ext cx="835810" cy="2671495"/>
          </a:xfrm>
          <a:custGeom>
            <a:avLst/>
            <a:gdLst/>
            <a:ahLst/>
            <a:cxnLst/>
            <a:rect l="0" t="0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54D0BF9-002C-4D3A-A222-C166094A5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5830"/>
            <a:ext cx="2175413" cy="4272171"/>
          </a:xfrm>
          <a:custGeom>
            <a:avLst/>
            <a:gdLst/>
            <a:ahLst/>
            <a:cxnLst/>
            <a:rect l="0" t="0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6080EB6E-D69F-43B1-91EC-75C303342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9078" y="2695292"/>
            <a:ext cx="2690743" cy="4162709"/>
          </a:xfrm>
          <a:custGeom>
            <a:avLst/>
            <a:gdLst/>
            <a:ahLst/>
            <a:cxnLst/>
            <a:rect l="0" t="0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1BA816A-EE68-4A96-BA05-73303B2F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5233" y="2690532"/>
            <a:ext cx="2904320" cy="4167469"/>
          </a:xfrm>
          <a:custGeom>
            <a:avLst/>
            <a:gdLst>
              <a:gd name="connsiteX0" fmla="*/ 0 w 2904320"/>
              <a:gd name="connsiteY0" fmla="*/ 0 h 4167469"/>
              <a:gd name="connsiteX1" fmla="*/ 288431 w 2904320"/>
              <a:gd name="connsiteY1" fmla="*/ 90425 h 4167469"/>
              <a:gd name="connsiteX2" fmla="*/ 2904320 w 2904320"/>
              <a:gd name="connsiteY2" fmla="*/ 3220465 h 4167469"/>
              <a:gd name="connsiteX3" fmla="*/ 2904320 w 2904320"/>
              <a:gd name="connsiteY3" fmla="*/ 4167469 h 4167469"/>
              <a:gd name="connsiteX4" fmla="*/ 2694589 w 2904320"/>
              <a:gd name="connsiteY4" fmla="*/ 4167469 h 4167469"/>
              <a:gd name="connsiteX5" fmla="*/ 3846 w 2904320"/>
              <a:gd name="connsiteY5" fmla="*/ 4759 h 4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4320" h="4167469">
                <a:moveTo>
                  <a:pt x="0" y="0"/>
                </a:moveTo>
                <a:lnTo>
                  <a:pt x="288431" y="90425"/>
                </a:lnTo>
                <a:lnTo>
                  <a:pt x="2904320" y="3220465"/>
                </a:lnTo>
                <a:lnTo>
                  <a:pt x="2904320" y="4167469"/>
                </a:lnTo>
                <a:lnTo>
                  <a:pt x="2694589" y="4167469"/>
                </a:lnTo>
                <a:lnTo>
                  <a:pt x="3846" y="475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22A94CDB-5D63-4C75-9CB6-6C18CDF37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1424" y="2581071"/>
            <a:ext cx="2894568" cy="4276930"/>
          </a:xfrm>
          <a:custGeom>
            <a:avLst/>
            <a:gdLst/>
            <a:ahLst/>
            <a:cxnLst/>
            <a:rect l="0" t="0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4A5207-774C-9A43-B25F-29E028860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553" y="840830"/>
            <a:ext cx="8743565" cy="271692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da-DK" sz="1700" dirty="0"/>
          </a:p>
          <a:p>
            <a:pPr>
              <a:lnSpc>
                <a:spcPct val="90000"/>
              </a:lnSpc>
            </a:pPr>
            <a:r>
              <a:rPr lang="da-DK" sz="2000" dirty="0" err="1"/>
              <a:t>Tavlebyggere</a:t>
            </a:r>
            <a:endParaRPr lang="da-DK" sz="2000" dirty="0"/>
          </a:p>
          <a:p>
            <a:pPr>
              <a:lnSpc>
                <a:spcPct val="90000"/>
              </a:lnSpc>
            </a:pPr>
            <a:r>
              <a:rPr lang="da-DK" sz="2000" dirty="0"/>
              <a:t>Maskinbyggere</a:t>
            </a:r>
          </a:p>
          <a:p>
            <a:pPr>
              <a:lnSpc>
                <a:spcPct val="90000"/>
              </a:lnSpc>
            </a:pPr>
            <a:r>
              <a:rPr lang="da-DK" sz="2000" dirty="0"/>
              <a:t>Robotproducenter</a:t>
            </a:r>
          </a:p>
          <a:p>
            <a:pPr>
              <a:lnSpc>
                <a:spcPct val="90000"/>
              </a:lnSpc>
            </a:pPr>
            <a:r>
              <a:rPr lang="da-DK" sz="2000" dirty="0"/>
              <a:t>Belysningsfabrikanter</a:t>
            </a:r>
          </a:p>
          <a:p>
            <a:pPr marL="0" indent="0" algn="ctr">
              <a:lnSpc>
                <a:spcPct val="90000"/>
              </a:lnSpc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82202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E6D4F-9169-FB4B-9EB4-861DEBB67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da-DK" b="1" dirty="0"/>
              <a:t>Grundmodul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F0681FF-1BF0-D243-9045-D668B80EE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269" y="1358461"/>
            <a:ext cx="10486972" cy="2157249"/>
          </a:xfrm>
        </p:spPr>
        <p:txBody>
          <a:bodyPr/>
          <a:lstStyle/>
          <a:p>
            <a:r>
              <a:rPr lang="da-DK" dirty="0"/>
              <a:t>Formål</a:t>
            </a:r>
          </a:p>
          <a:p>
            <a:pPr lvl="1"/>
            <a:r>
              <a:rPr lang="da-DK" dirty="0"/>
              <a:t>At få tiltrukket ny arbejdskraft til produktionsvirksomhederne. </a:t>
            </a:r>
          </a:p>
          <a:p>
            <a:pPr lvl="1"/>
            <a:r>
              <a:rPr lang="da-DK" dirty="0"/>
              <a:t>(</a:t>
            </a:r>
            <a:r>
              <a:rPr lang="da-DK" i="1" dirty="0"/>
              <a:t>Ny arbejdskraft</a:t>
            </a:r>
            <a:r>
              <a:rPr lang="da-DK" dirty="0"/>
              <a:t>), her tænkes, </a:t>
            </a:r>
            <a:r>
              <a:rPr lang="da-DK" b="1" u="sng" dirty="0"/>
              <a:t>ikke</a:t>
            </a:r>
            <a:r>
              <a:rPr lang="da-DK" dirty="0"/>
              <a:t> faglært personale men opkvalificering og omskoling.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D66F0A1-CFFF-46F4-8F55-2534922588D1}"/>
              </a:ext>
            </a:extLst>
          </p:cNvPr>
          <p:cNvSpPr txBox="1"/>
          <p:nvPr/>
        </p:nvSpPr>
        <p:spPr>
          <a:xfrm>
            <a:off x="1005464" y="3665295"/>
            <a:ext cx="10976403" cy="175432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sz="3600" b="1" dirty="0"/>
              <a:t>Forslag</a:t>
            </a:r>
          </a:p>
          <a:p>
            <a:endParaRPr lang="da-DK" dirty="0"/>
          </a:p>
          <a:p>
            <a:r>
              <a:rPr lang="da-DK" b="1" dirty="0"/>
              <a:t>”Amu kursus”</a:t>
            </a:r>
          </a:p>
          <a:p>
            <a:r>
              <a:rPr lang="da-DK" dirty="0"/>
              <a:t>Som kan anvendes i EUD som valgfag eller erhvervsrettet </a:t>
            </a:r>
            <a:r>
              <a:rPr lang="da-DK" dirty="0" err="1"/>
              <a:t>påbygning</a:t>
            </a:r>
            <a:r>
              <a:rPr lang="da-DK" dirty="0"/>
              <a:t> eller/og til  faglærte som ønsker brancheskift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36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C9189-033D-3742-AE9A-581797175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da-DK" b="1" dirty="0"/>
              <a:t>Grundmodul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AD8DABD-AF93-4C4E-A53A-0D9ED7FA7DF8}"/>
              </a:ext>
            </a:extLst>
          </p:cNvPr>
          <p:cNvSpPr txBox="1"/>
          <p:nvPr/>
        </p:nvSpPr>
        <p:spPr>
          <a:xfrm>
            <a:off x="1298028" y="1329418"/>
            <a:ext cx="605921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Læs og forstå tegninger og diagrammer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Værktøjskendskab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Ledningskendskab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Kvalitetssikring ”fra dig til mig”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Montageteknik, (fx momentspænding)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Digital + IT-kendskab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”ESD” Statisk elektricitet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Lager &amp; logistik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Arbejdsmiljø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Grundlæggende el-lovgivning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Grundlæggende el-teori, AMU 44648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50110-1 (L-AUS)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Komponentkendskab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 err="1"/>
              <a:t>Hololens</a:t>
            </a:r>
            <a:r>
              <a:rPr lang="da-DK" sz="2000" dirty="0"/>
              <a:t> + AR (fx erstatning for montagetegninger)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Førstehjælp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D48BFF-BC9C-0246-861D-96A821CFB971}"/>
              </a:ext>
            </a:extLst>
          </p:cNvPr>
          <p:cNvSpPr txBox="1"/>
          <p:nvPr/>
        </p:nvSpPr>
        <p:spPr>
          <a:xfrm>
            <a:off x="7357241" y="1551563"/>
            <a:ext cx="45667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b="1" dirty="0"/>
              <a:t>Tillægsmoduler </a:t>
            </a:r>
            <a:r>
              <a:rPr lang="da-DK" sz="2000" dirty="0"/>
              <a:t>– AMU kurser</a:t>
            </a:r>
          </a:p>
          <a:p>
            <a:endParaRPr lang="da-DK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PUTAU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EPOXY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TRUCK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 err="1"/>
              <a:t>Kanban</a:t>
            </a:r>
            <a:r>
              <a:rPr lang="da-DK" sz="2000" dirty="0"/>
              <a:t>/</a:t>
            </a:r>
            <a:r>
              <a:rPr lang="da-DK" sz="2000" dirty="0" err="1"/>
              <a:t>lean</a:t>
            </a:r>
            <a:endParaRPr lang="da-DK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PLC</a:t>
            </a:r>
            <a:br>
              <a:rPr lang="da-DK" sz="2000" dirty="0"/>
            </a:br>
            <a:r>
              <a:rPr lang="da-DK" sz="2000" dirty="0"/>
              <a:t>Robotteknologi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 err="1"/>
              <a:t>Hololens</a:t>
            </a:r>
            <a:endParaRPr lang="da-DK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dirty="0"/>
              <a:t>AR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013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AED55-71D4-244D-A65A-23462C0C2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da-DK" b="1" dirty="0"/>
              <a:t>Grundmodul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71E4177-0245-C340-A73D-47D8414C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855" y="1923392"/>
            <a:ext cx="10547132" cy="4714875"/>
          </a:xfrm>
        </p:spPr>
        <p:txBody>
          <a:bodyPr numCol="2">
            <a:normAutofit fontScale="77500" lnSpcReduction="20000"/>
          </a:bodyPr>
          <a:lstStyle/>
          <a:p>
            <a:pPr marL="0" indent="0" algn="ctr">
              <a:buNone/>
            </a:pPr>
            <a:r>
              <a:rPr lang="da-DK" b="1" dirty="0"/>
              <a:t>						</a:t>
            </a:r>
          </a:p>
          <a:p>
            <a:r>
              <a:rPr lang="da-DK" sz="2600" dirty="0"/>
              <a:t>HPFI typer</a:t>
            </a:r>
          </a:p>
          <a:p>
            <a:r>
              <a:rPr lang="da-DK" sz="2600" dirty="0"/>
              <a:t>Automat sikringer typer</a:t>
            </a:r>
          </a:p>
          <a:p>
            <a:r>
              <a:rPr lang="da-DK" sz="2600" dirty="0"/>
              <a:t>Læs og forstå et datablad</a:t>
            </a:r>
          </a:p>
          <a:p>
            <a:r>
              <a:rPr lang="da-DK" sz="2600" dirty="0"/>
              <a:t>Frekvensomformer</a:t>
            </a:r>
          </a:p>
          <a:p>
            <a:r>
              <a:rPr lang="da-DK" sz="2600" dirty="0" err="1"/>
              <a:t>Softstarter</a:t>
            </a:r>
            <a:endParaRPr lang="da-DK" sz="2600" dirty="0"/>
          </a:p>
          <a:p>
            <a:r>
              <a:rPr lang="da-DK" sz="2600" dirty="0"/>
              <a:t>PLC</a:t>
            </a:r>
          </a:p>
          <a:p>
            <a:r>
              <a:rPr lang="da-DK" sz="2600" dirty="0"/>
              <a:t>Strømforsyning</a:t>
            </a:r>
          </a:p>
          <a:p>
            <a:r>
              <a:rPr lang="da-DK" sz="2600" dirty="0"/>
              <a:t>Temperatur/køling</a:t>
            </a:r>
          </a:p>
          <a:p>
            <a:r>
              <a:rPr lang="da-DK" sz="2600" dirty="0"/>
              <a:t>Kapslingsklasser</a:t>
            </a:r>
          </a:p>
          <a:p>
            <a:endParaRPr lang="da-DK" sz="2600" dirty="0"/>
          </a:p>
          <a:p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r>
              <a:rPr lang="da-DK" sz="2600" dirty="0"/>
              <a:t>Forskellige tavler IP/korrosionsklasser</a:t>
            </a:r>
          </a:p>
          <a:p>
            <a:r>
              <a:rPr lang="da-DK" sz="2600" dirty="0"/>
              <a:t>Forskruninger</a:t>
            </a:r>
          </a:p>
          <a:p>
            <a:r>
              <a:rPr lang="da-DK" sz="2600" dirty="0"/>
              <a:t>Klemmer</a:t>
            </a:r>
          </a:p>
          <a:p>
            <a:r>
              <a:rPr lang="da-DK" sz="2600" dirty="0"/>
              <a:t>Monteringskorrekt  placering af nulklemmen</a:t>
            </a:r>
          </a:p>
          <a:p>
            <a:r>
              <a:rPr lang="da-DK" sz="2600" dirty="0"/>
              <a:t>Kendskab til varmetab</a:t>
            </a:r>
          </a:p>
          <a:p>
            <a:r>
              <a:rPr lang="da-DK" sz="2600" dirty="0"/>
              <a:t>Sikkerhedsafbryder</a:t>
            </a:r>
          </a:p>
          <a:p>
            <a:r>
              <a:rPr lang="da-DK" sz="2600" dirty="0"/>
              <a:t>Tryk</a:t>
            </a:r>
          </a:p>
          <a:p>
            <a:r>
              <a:rPr lang="da-DK" sz="2600" dirty="0"/>
              <a:t>Mfl.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1108952-5230-4383-B194-55509B19846B}"/>
              </a:ext>
            </a:extLst>
          </p:cNvPr>
          <p:cNvSpPr txBox="1"/>
          <p:nvPr/>
        </p:nvSpPr>
        <p:spPr>
          <a:xfrm>
            <a:off x="3100551" y="1308435"/>
            <a:ext cx="5990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Emner som er vigtig at have kendskab til</a:t>
            </a:r>
          </a:p>
        </p:txBody>
      </p:sp>
    </p:spTree>
    <p:extLst>
      <p:ext uri="{BB962C8B-B14F-4D97-AF65-F5344CB8AC3E}">
        <p14:creationId xmlns:p14="http://schemas.microsoft.com/office/powerpoint/2010/main" val="14981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C8A54-1CEC-A749-B2FB-D26606134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89338"/>
            <a:ext cx="10018713" cy="1177159"/>
          </a:xfrm>
        </p:spPr>
        <p:txBody>
          <a:bodyPr>
            <a:normAutofit fontScale="90000"/>
          </a:bodyPr>
          <a:lstStyle/>
          <a:p>
            <a:br>
              <a:rPr lang="da-DK" b="1" dirty="0"/>
            </a:br>
            <a:r>
              <a:rPr lang="da-DK" b="1" dirty="0"/>
              <a:t>Navn?? </a:t>
            </a:r>
            <a:br>
              <a:rPr lang="da-DK" b="1" dirty="0"/>
            </a:br>
            <a:r>
              <a:rPr lang="da-DK" b="1" dirty="0"/>
              <a:t>”Tavlemontør 1”</a:t>
            </a:r>
            <a:br>
              <a:rPr lang="da-DK" b="1" dirty="0"/>
            </a:b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43CE03C-581A-2C49-9921-DDCB6ECB3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435" y="1878801"/>
            <a:ext cx="10018713" cy="1119189"/>
          </a:xfrm>
        </p:spPr>
        <p:txBody>
          <a:bodyPr>
            <a:normAutofit fontScale="92500"/>
          </a:bodyPr>
          <a:lstStyle/>
          <a:p>
            <a:r>
              <a:rPr lang="da-DK" b="1" dirty="0"/>
              <a:t>Henvendt til den faglærte</a:t>
            </a:r>
          </a:p>
          <a:p>
            <a:r>
              <a:rPr lang="da-DK" b="1" dirty="0"/>
              <a:t>Kort opkvalificeringskursus for den faglærte &amp; EUD eksisterende uddannelser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979BD150-C7CF-C348-945C-25844EAA222B}"/>
              </a:ext>
            </a:extLst>
          </p:cNvPr>
          <p:cNvSpPr txBox="1"/>
          <p:nvPr/>
        </p:nvSpPr>
        <p:spPr>
          <a:xfrm>
            <a:off x="2590800" y="2677424"/>
            <a:ext cx="8035159" cy="38164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Læs og forstå tegninger, </a:t>
            </a:r>
            <a:r>
              <a:rPr lang="da-DK" sz="2200" dirty="0" err="1"/>
              <a:t>eldiagrammer</a:t>
            </a:r>
            <a:r>
              <a:rPr lang="da-DK" sz="2200" dirty="0"/>
              <a:t> + 3D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Valg af værktøj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 err="1"/>
              <a:t>Momenttilspænding</a:t>
            </a:r>
            <a:endParaRPr lang="da-DK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Kvalitetssikring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Ledningskendskab, farver, dimensionering mv.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Test og afprøvning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EN 50110-1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 err="1"/>
              <a:t>Hololens</a:t>
            </a:r>
            <a:r>
              <a:rPr lang="da-DK" sz="2200" dirty="0"/>
              <a:t> + 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Arbejdsmiljø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Grundlæggende relevant </a:t>
            </a:r>
            <a:r>
              <a:rPr lang="da-DK" sz="2200" dirty="0" err="1"/>
              <a:t>ellovgivning</a:t>
            </a:r>
            <a:endParaRPr lang="da-DK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ESD (elektrisk støj)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Komponentkendskab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PLC kursus</a:t>
            </a:r>
          </a:p>
        </p:txBody>
      </p:sp>
    </p:spTree>
    <p:extLst>
      <p:ext uri="{BB962C8B-B14F-4D97-AF65-F5344CB8AC3E}">
        <p14:creationId xmlns:p14="http://schemas.microsoft.com/office/powerpoint/2010/main" val="400181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5C3C9-6867-0D47-AED6-ADC6C9445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Navn ?? </a:t>
            </a:r>
            <a:br>
              <a:rPr lang="da-DK" b="1" dirty="0"/>
            </a:br>
            <a:r>
              <a:rPr lang="da-DK" b="1" dirty="0"/>
              <a:t>”Tavlemodul 2”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62AF25A-366C-4045-8F24-B0BEFD52C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064" y="1358119"/>
            <a:ext cx="10018713" cy="1265913"/>
          </a:xfrm>
        </p:spPr>
        <p:txBody>
          <a:bodyPr anchor="t"/>
          <a:lstStyle/>
          <a:p>
            <a:r>
              <a:rPr lang="da-DK" sz="2200" b="1" dirty="0"/>
              <a:t>Henvender sig til administrativt projekterende personale</a:t>
            </a:r>
          </a:p>
          <a:p>
            <a:r>
              <a:rPr lang="da-DK" sz="2200" b="1" dirty="0" err="1"/>
              <a:t>Elingeniører</a:t>
            </a:r>
            <a:r>
              <a:rPr lang="da-DK" sz="2200" b="1" dirty="0"/>
              <a:t>, elinstallatører, maskinmestre eller lignende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C19FD42-1500-499F-98BA-6EC09C3E50F2}"/>
              </a:ext>
            </a:extLst>
          </p:cNvPr>
          <p:cNvSpPr txBox="1"/>
          <p:nvPr/>
        </p:nvSpPr>
        <p:spPr>
          <a:xfrm>
            <a:off x="2535595" y="2769948"/>
            <a:ext cx="10983310" cy="423083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da-DK" sz="2400" b="1" dirty="0"/>
              <a:t>Akademiniveau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Læs og forstå tegninger, diagrammer +   3D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Kvalitetssikring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International lovgivning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Love &amp; regler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Dimensionering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Komponentkendskab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 err="1"/>
              <a:t>Hololens</a:t>
            </a:r>
            <a:r>
              <a:rPr lang="da-DK" sz="2200" dirty="0"/>
              <a:t> + 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Arbejdsmiljø ”leder”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ESD (Elektrisk støj)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EN 50110-1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Salgskendskab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IT-Kendskab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Tilsyn i produktion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Projektkendskab / Tidsplan mv.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/>
              <a:t>Kapslingsklasser</a:t>
            </a:r>
          </a:p>
        </p:txBody>
      </p:sp>
    </p:spTree>
    <p:extLst>
      <p:ext uri="{BB962C8B-B14F-4D97-AF65-F5344CB8AC3E}">
        <p14:creationId xmlns:p14="http://schemas.microsoft.com/office/powerpoint/2010/main" val="42798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e">
  <a:themeElements>
    <a:clrScheme name="Parallak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k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k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18250</TotalTime>
  <Words>500</Words>
  <Application>Microsoft Macintosh PowerPoint</Application>
  <PresentationFormat>Widescreen</PresentationFormat>
  <Paragraphs>191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Corbel</vt:lpstr>
      <vt:lpstr>Parallakse</vt:lpstr>
      <vt:lpstr>Uddannelsesbehov</vt:lpstr>
      <vt:lpstr>Industri 5.0 = 2.0 + 4.0 </vt:lpstr>
      <vt:lpstr>Forslag til 0pbygning af uddannelse</vt:lpstr>
      <vt:lpstr>Brancher </vt:lpstr>
      <vt:lpstr>Grundmodul</vt:lpstr>
      <vt:lpstr>Grundmodul</vt:lpstr>
      <vt:lpstr>Grundmodul</vt:lpstr>
      <vt:lpstr> Navn??  ”Tavlemontør 1” </vt:lpstr>
      <vt:lpstr>Navn ??  ”Tavlemodul 2” </vt:lpstr>
      <vt:lpstr>Robot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Bestyrelsesmøde 18. januar 2018</dc:title>
  <dc:creator>Microsoft Office-bruger</dc:creator>
  <cp:lastModifiedBy>René  Kjemtrup</cp:lastModifiedBy>
  <cp:revision>124</cp:revision>
  <cp:lastPrinted>2018-01-17T15:36:45Z</cp:lastPrinted>
  <dcterms:created xsi:type="dcterms:W3CDTF">2018-01-10T11:47:00Z</dcterms:created>
  <dcterms:modified xsi:type="dcterms:W3CDTF">2018-11-08T12:13:35Z</dcterms:modified>
</cp:coreProperties>
</file>